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5.gif" ContentType="image/gif"/>
  <Override PartName="/ppt/media/image16.png" ContentType="image/png"/>
  <Override PartName="/ppt/media/hdphoto1.wdp" ContentType="image/vnd.ms-photo"/>
  <Override PartName="/ppt/media/image11.png" ContentType="image/png"/>
  <Override PartName="/ppt/media/image48.png" ContentType="image/png"/>
  <Override PartName="/ppt/media/image15.jpeg" ContentType="image/jpe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7.jpeg" ContentType="image/jpeg"/>
  <Override PartName="/ppt/media/image3.png" ContentType="image/png"/>
  <Override PartName="/ppt/media/image33.png" ContentType="image/png"/>
  <Override PartName="/ppt/media/image2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44.png" ContentType="image/png"/>
  <Override PartName="/ppt/media/image13.jpeg" ContentType="image/jpeg"/>
  <Override PartName="/ppt/media/image23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jpeg"/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图片 1" descr=""/>
          <p:cNvPicPr/>
          <p:nvPr/>
        </p:nvPicPr>
        <p:blipFill>
          <a:blip r:embed="rId2"/>
          <a:srcRect l="23738" t="0" r="0" b="0"/>
          <a:stretch/>
        </p:blipFill>
        <p:spPr>
          <a:xfrm flipH="1">
            <a:off x="2897280" y="0"/>
            <a:ext cx="9294840" cy="685656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6094440" cy="6856560"/>
          </a:xfrm>
          <a:prstGeom prst="rect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图片 3" descr=""/>
          <p:cNvPicPr/>
          <p:nvPr/>
        </p:nvPicPr>
        <p:blipFill>
          <a:blip r:embed="rId3"/>
          <a:stretch/>
        </p:blipFill>
        <p:spPr>
          <a:xfrm>
            <a:off x="9960120" y="336960"/>
            <a:ext cx="1780200" cy="44568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1095840" y="5210640"/>
            <a:ext cx="653400" cy="653400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1154880" y="3934080"/>
            <a:ext cx="553320" cy="0"/>
          </a:xfrm>
          <a:prstGeom prst="line">
            <a:avLst/>
          </a:prstGeom>
          <a:ln w="5724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图片 7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401" name="CustomShape 1"/>
          <p:cNvSpPr/>
          <p:nvPr/>
        </p:nvSpPr>
        <p:spPr>
          <a:xfrm>
            <a:off x="0" y="0"/>
            <a:ext cx="12190680" cy="4960440"/>
          </a:xfrm>
          <a:prstGeom prst="rect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"/>
          <p:cNvSpPr/>
          <p:nvPr/>
        </p:nvSpPr>
        <p:spPr>
          <a:xfrm rot="1800000">
            <a:off x="6142680" y="2820960"/>
            <a:ext cx="506520" cy="50652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"/>
          <p:cNvSpPr/>
          <p:nvPr/>
        </p:nvSpPr>
        <p:spPr>
          <a:xfrm rot="1800000">
            <a:off x="11878560" y="1843920"/>
            <a:ext cx="514440" cy="5144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4"/>
          <p:cNvSpPr/>
          <p:nvPr/>
        </p:nvSpPr>
        <p:spPr>
          <a:xfrm rot="1800000">
            <a:off x="5176800" y="5807880"/>
            <a:ext cx="519480" cy="51948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5"/>
          <p:cNvSpPr/>
          <p:nvPr/>
        </p:nvSpPr>
        <p:spPr>
          <a:xfrm rot="1800000">
            <a:off x="9017280" y="4934160"/>
            <a:ext cx="789120" cy="789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6" name="图片 9" descr=""/>
          <p:cNvPicPr/>
          <p:nvPr/>
        </p:nvPicPr>
        <p:blipFill>
          <a:blip r:embed="rId3"/>
          <a:stretch/>
        </p:blipFill>
        <p:spPr>
          <a:xfrm>
            <a:off x="7666560" y="1285920"/>
            <a:ext cx="2776680" cy="2835360"/>
          </a:xfrm>
          <a:prstGeom prst="rect">
            <a:avLst/>
          </a:prstGeom>
          <a:ln>
            <a:noFill/>
          </a:ln>
        </p:spPr>
      </p:pic>
      <p:sp>
        <p:nvSpPr>
          <p:cNvPr id="40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pic>
        <p:nvPicPr>
          <p:cNvPr id="44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899800" cy="21016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10845720" y="6642720"/>
            <a:ext cx="647640" cy="6476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7458480" y="6184440"/>
            <a:ext cx="403560" cy="4035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9557280" y="5848560"/>
            <a:ext cx="373320" cy="3733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1919880" y="6473520"/>
            <a:ext cx="243360" cy="2433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7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2190680" cy="4960440"/>
          </a:xfrm>
          <a:prstGeom prst="rect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rot="1800000">
            <a:off x="6142680" y="2820960"/>
            <a:ext cx="506520" cy="50652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"/>
          <p:cNvSpPr/>
          <p:nvPr/>
        </p:nvSpPr>
        <p:spPr>
          <a:xfrm rot="1800000">
            <a:off x="11878560" y="1843920"/>
            <a:ext cx="514440" cy="5144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4"/>
          <p:cNvSpPr/>
          <p:nvPr/>
        </p:nvSpPr>
        <p:spPr>
          <a:xfrm rot="1800000">
            <a:off x="5176800" y="5807880"/>
            <a:ext cx="519480" cy="51948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5"/>
          <p:cNvSpPr/>
          <p:nvPr/>
        </p:nvSpPr>
        <p:spPr>
          <a:xfrm rot="1800000">
            <a:off x="9017280" y="4934160"/>
            <a:ext cx="789120" cy="789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图片 9" descr=""/>
          <p:cNvPicPr/>
          <p:nvPr/>
        </p:nvPicPr>
        <p:blipFill>
          <a:blip r:embed="rId3"/>
          <a:stretch/>
        </p:blipFill>
        <p:spPr>
          <a:xfrm>
            <a:off x="7666560" y="1285920"/>
            <a:ext cx="2776680" cy="2835360"/>
          </a:xfrm>
          <a:prstGeom prst="rect">
            <a:avLst/>
          </a:prstGeom>
          <a:ln>
            <a:noFill/>
          </a:ln>
        </p:spPr>
      </p:pic>
      <p:sp>
        <p:nvSpPr>
          <p:cNvPr id="9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2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35" name="图片 8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10845720" y="6642720"/>
            <a:ext cx="647640" cy="6476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7458480" y="6184440"/>
            <a:ext cx="403560" cy="4035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"/>
          <p:cNvSpPr/>
          <p:nvPr/>
        </p:nvSpPr>
        <p:spPr>
          <a:xfrm>
            <a:off x="9557280" y="5848560"/>
            <a:ext cx="373320" cy="3733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1919880" y="6473520"/>
            <a:ext cx="243360" cy="2433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sp>
        <p:nvSpPr>
          <p:cNvPr id="180" name="Line 2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81" name="图片 9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899800" cy="210168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10845720" y="6642720"/>
            <a:ext cx="647640" cy="6476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4"/>
          <p:cNvSpPr/>
          <p:nvPr/>
        </p:nvSpPr>
        <p:spPr>
          <a:xfrm>
            <a:off x="7458480" y="6184440"/>
            <a:ext cx="403560" cy="4035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5"/>
          <p:cNvSpPr/>
          <p:nvPr/>
        </p:nvSpPr>
        <p:spPr>
          <a:xfrm>
            <a:off x="9557280" y="5848560"/>
            <a:ext cx="373320" cy="3733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1919880" y="6473520"/>
            <a:ext cx="243360" cy="2433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pic>
        <p:nvPicPr>
          <p:cNvPr id="225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899800" cy="210168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0845720" y="6642720"/>
            <a:ext cx="647640" cy="6476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7458480" y="6184440"/>
            <a:ext cx="403560" cy="4035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9557280" y="5848560"/>
            <a:ext cx="373320" cy="3733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"/>
          <p:cNvSpPr/>
          <p:nvPr/>
        </p:nvSpPr>
        <p:spPr>
          <a:xfrm>
            <a:off x="1919880" y="6473520"/>
            <a:ext cx="243360" cy="2433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3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9" descr=""/>
          <p:cNvPicPr/>
          <p:nvPr/>
        </p:nvPicPr>
        <p:blipFill>
          <a:blip r:embed="rId2"/>
          <a:stretch/>
        </p:blipFill>
        <p:spPr>
          <a:xfrm>
            <a:off x="2880" y="0"/>
            <a:ext cx="12187800" cy="6856560"/>
          </a:xfrm>
          <a:prstGeom prst="rect">
            <a:avLst/>
          </a:prstGeom>
          <a:ln>
            <a:noFill/>
          </a:ln>
        </p:spPr>
      </p:pic>
      <p:pic>
        <p:nvPicPr>
          <p:cNvPr id="270" name="图片 10" descr=""/>
          <p:cNvPicPr/>
          <p:nvPr/>
        </p:nvPicPr>
        <p:blipFill>
          <a:blip r:embed="rId3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sp>
        <p:nvSpPr>
          <p:cNvPr id="271" name="Line 1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图片 5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 l="0" t="0" r="0" b="15998"/>
          <a:stretch/>
        </p:blipFill>
        <p:spPr>
          <a:xfrm>
            <a:off x="0" y="0"/>
            <a:ext cx="12238920" cy="68565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514440" y="628560"/>
            <a:ext cx="11257200" cy="582804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图片 7" descr=""/>
          <p:cNvPicPr/>
          <p:nvPr/>
        </p:nvPicPr>
        <p:blipFill>
          <a:blip r:embed="rId4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sp>
        <p:nvSpPr>
          <p:cNvPr id="313" name="Line 2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254880" y="863640"/>
            <a:ext cx="443160" cy="44316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"/>
          <p:cNvSpPr/>
          <p:nvPr/>
        </p:nvSpPr>
        <p:spPr>
          <a:xfrm>
            <a:off x="338400" y="1836360"/>
            <a:ext cx="275760" cy="2757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5"/>
          <p:cNvSpPr/>
          <p:nvPr/>
        </p:nvSpPr>
        <p:spPr>
          <a:xfrm>
            <a:off x="398520" y="2332080"/>
            <a:ext cx="155880" cy="155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图片 4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514440" y="628560"/>
            <a:ext cx="11257200" cy="582804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图片 6" descr=""/>
          <p:cNvPicPr/>
          <p:nvPr/>
        </p:nvPicPr>
        <p:blipFill>
          <a:blip r:embed="rId3"/>
          <a:stretch/>
        </p:blipFill>
        <p:spPr>
          <a:xfrm>
            <a:off x="10565280" y="207000"/>
            <a:ext cx="1369080" cy="289440"/>
          </a:xfrm>
          <a:prstGeom prst="rect">
            <a:avLst/>
          </a:prstGeom>
          <a:ln>
            <a:noFill/>
          </a:ln>
        </p:spPr>
      </p:pic>
      <p:sp>
        <p:nvSpPr>
          <p:cNvPr id="358" name="Line 2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59" name="CustomShape 3"/>
          <p:cNvSpPr/>
          <p:nvPr/>
        </p:nvSpPr>
        <p:spPr>
          <a:xfrm>
            <a:off x="254880" y="863640"/>
            <a:ext cx="443160" cy="44316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"/>
          <p:cNvSpPr/>
          <p:nvPr/>
        </p:nvSpPr>
        <p:spPr>
          <a:xfrm>
            <a:off x="338400" y="1836360"/>
            <a:ext cx="275760" cy="27576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5"/>
          <p:cNvSpPr/>
          <p:nvPr/>
        </p:nvSpPr>
        <p:spPr>
          <a:xfrm>
            <a:off x="398520" y="2332080"/>
            <a:ext cx="155880" cy="155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80560" y="882720"/>
            <a:ext cx="1028304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Roboto"/>
                <a:ea typeface="Roboto"/>
              </a:rPr>
              <a:t>WaveSense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Roboto"/>
                <a:ea typeface="Roboto"/>
              </a:rPr>
              <a:t>Temporal processing with feed-forward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Roboto"/>
                <a:ea typeface="Roboto"/>
              </a:rPr>
              <a:t>spiking neural networks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1806480" y="5069520"/>
            <a:ext cx="559404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b="0" lang="en" sz="1800" spc="-1" strike="noStrike">
                <a:solidFill>
                  <a:srgbClr val="ffffff"/>
                </a:solidFill>
                <a:latin typeface="Roboto"/>
                <a:ea typeface="Roboto"/>
              </a:rPr>
              <a:t>Philipp Weidel</a:t>
            </a:r>
            <a:r>
              <a:rPr b="0" lang="en-GB" sz="1700" spc="-1" strike="noStrike">
                <a:solidFill>
                  <a:srgbClr val="ffffff"/>
                </a:solidFill>
                <a:latin typeface="Arial"/>
                <a:ea typeface="Helvetica Neue Light"/>
              </a:rPr>
              <a:t>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Arial"/>
                <a:ea typeface="Helvetica Neue Light"/>
              </a:rPr>
              <a:t>Neuromorphic R&amp;D Engineer, SynSense AG 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1095840" y="5210640"/>
            <a:ext cx="653400" cy="65340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Line 4"/>
          <p:cNvSpPr/>
          <p:nvPr/>
        </p:nvSpPr>
        <p:spPr>
          <a:xfrm>
            <a:off x="1154880" y="3934080"/>
            <a:ext cx="553320" cy="0"/>
          </a:xfrm>
          <a:prstGeom prst="line">
            <a:avLst/>
          </a:prstGeom>
          <a:ln w="5724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Complete Network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0" name="Google Shape;298;p27" descr=""/>
          <p:cNvPicPr/>
          <p:nvPr/>
        </p:nvPicPr>
        <p:blipFill>
          <a:blip r:embed="rId1"/>
          <a:stretch/>
        </p:blipFill>
        <p:spPr>
          <a:xfrm>
            <a:off x="187560" y="2833920"/>
            <a:ext cx="4750200" cy="240840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4297680" y="4023360"/>
            <a:ext cx="668520" cy="349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Google Shape;300;p27" descr=""/>
          <p:cNvPicPr/>
          <p:nvPr/>
        </p:nvPicPr>
        <p:blipFill>
          <a:blip r:embed="rId2"/>
          <a:stretch/>
        </p:blipFill>
        <p:spPr>
          <a:xfrm>
            <a:off x="5120640" y="2985840"/>
            <a:ext cx="4456800" cy="2599920"/>
          </a:xfrm>
          <a:prstGeom prst="rect">
            <a:avLst/>
          </a:prstGeom>
          <a:ln>
            <a:noFill/>
          </a:ln>
        </p:spPr>
      </p:pic>
      <p:sp>
        <p:nvSpPr>
          <p:cNvPr id="523" name="CustomShape 3"/>
          <p:cNvSpPr/>
          <p:nvPr/>
        </p:nvSpPr>
        <p:spPr>
          <a:xfrm>
            <a:off x="1539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SnipsNet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4" name="CustomShape 4"/>
          <p:cNvSpPr/>
          <p:nvPr/>
        </p:nvSpPr>
        <p:spPr>
          <a:xfrm>
            <a:off x="6433200" y="170064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WaveSense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526" name="Table 2"/>
          <p:cNvGraphicFramePr/>
          <p:nvPr/>
        </p:nvGraphicFramePr>
        <p:xfrm>
          <a:off x="1338120" y="2196360"/>
          <a:ext cx="8683200" cy="2689200"/>
        </p:xfrm>
        <a:graphic>
          <a:graphicData uri="http://schemas.openxmlformats.org/drawingml/2006/table">
            <a:tbl>
              <a:tblPr/>
              <a:tblGrid>
                <a:gridCol w="2170800"/>
                <a:gridCol w="2648520"/>
                <a:gridCol w="1693080"/>
                <a:gridCol w="2171160"/>
              </a:tblGrid>
              <a:tr h="295200">
                <a:tc>
                  <a:tcPr marL="75960" marR="75960">
                    <a:lnR w="9360">
                      <a:solidFill>
                        <a:srgbClr val="c1c7cd"/>
                      </a:solidFill>
                    </a:lnR>
                    <a:lnB w="9360">
                      <a:solidFill>
                        <a:srgbClr val="c1c7cd"/>
                      </a:solidFill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HeySnips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B w="9360">
                      <a:solidFill>
                        <a:srgbClr val="c1c7cd"/>
                      </a:solidFill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Aloha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B w="9360">
                      <a:solidFill>
                        <a:srgbClr val="c1c7cd"/>
                      </a:solidFill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Speechcommands(35)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B w="9360">
                      <a:solidFill>
                        <a:srgbClr val="c1c7cd"/>
                      </a:solidFill>
                    </a:lnB>
                    <a:solidFill>
                      <a:srgbClr val="f0f1f3"/>
                    </a:solidFill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Coucke et al (SnipsNet)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FAPH: 0.5 FRR: 0.12 (0.98)% ACC: ?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Coucke et al (LSTM)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FAPH: 0.5 FRR: 2.09% ACC: ?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Coucke et al (CNN)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FAPH: 0.5 FRR: 2.51% ACC ?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Blouw et al (SNN)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95.8%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Cramer et al (LSTM)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73.0 +- 0.1%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Cramer et al (CNN)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77.7 +- 0.2%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Cramer et al (SNN)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50.9 +- 1.1%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Ours (WaveNet (ANN))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99.8% ACC (FRR 0.8 FAPH 0.95)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99.5%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87.6%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</a:tr>
              <a:tr h="265680"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Ours (WaveSense (SNN))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75960" marR="75960"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99.6% ACC (FRR 1.0 FAPH 1.34)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98.4%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lnB w="9360">
                      <a:solidFill>
                        <a:srgbClr val="c1c7cd"/>
                      </a:solidFill>
                    </a:lnB>
                    <a:noFill/>
                  </a:tcPr>
                </a:tc>
                <a:tc>
                  <a:txBody>
                    <a:bodyPr lIns="75960" rIns="7596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ACC: 79.6%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75960" marR="75960">
                    <a:lnL w="9360">
                      <a:solidFill>
                        <a:srgbClr val="c1c7cd"/>
                      </a:solidFill>
                    </a:lnL>
                    <a:lnR w="9360">
                      <a:solidFill>
                        <a:srgbClr val="c1c7cd"/>
                      </a:solidFill>
                    </a:lnR>
                    <a:lnT w="9360">
                      <a:solidFill>
                        <a:srgbClr val="c1c7cd"/>
                      </a:solidFill>
                    </a:lnT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88120" y="1052640"/>
            <a:ext cx="6037200" cy="73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Thank you </a:t>
            </a:r>
            <a:r>
              <a:rPr b="1" lang="zh-CN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！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1058040" y="5269320"/>
            <a:ext cx="2052720" cy="12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 Bold"/>
                <a:ea typeface="Microsoft YaHei"/>
              </a:rPr>
              <a:t>Contact 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QiaoNing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F</a:t>
            </a:r>
            <a:r>
              <a:rPr b="0" lang="en-GB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ounder </a:t>
            </a: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and CEO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Helvetica Neue Light"/>
              </a:rPr>
              <a:t>000 0000 0000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1058040" y="2567880"/>
            <a:ext cx="387540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Source Han Sans CN Normal"/>
              </a:rPr>
              <a:t>Make Intelligence Smarter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539" name="Group 4"/>
          <p:cNvGrpSpPr/>
          <p:nvPr/>
        </p:nvGrpSpPr>
        <p:grpSpPr>
          <a:xfrm>
            <a:off x="10573560" y="5269320"/>
            <a:ext cx="1198080" cy="1427400"/>
            <a:chOff x="10573560" y="5269320"/>
            <a:chExt cx="1198080" cy="1427400"/>
          </a:xfrm>
        </p:grpSpPr>
        <p:sp>
          <p:nvSpPr>
            <p:cNvPr id="540" name="CustomShape 5"/>
            <p:cNvSpPr/>
            <p:nvPr/>
          </p:nvSpPr>
          <p:spPr>
            <a:xfrm>
              <a:off x="10573560" y="5269320"/>
              <a:ext cx="1198080" cy="27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Arial Bold"/>
                  <a:ea typeface="Microsoft YaHei"/>
                </a:rPr>
                <a:t>Follow Us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541" name="图片 1_1" descr=""/>
            <p:cNvPicPr/>
            <p:nvPr/>
          </p:nvPicPr>
          <p:blipFill>
            <a:blip r:embed="rId1"/>
            <a:stretch/>
          </p:blipFill>
          <p:spPr>
            <a:xfrm>
              <a:off x="10749960" y="5852160"/>
              <a:ext cx="844560" cy="8445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2" name="图片 9_1" descr=""/>
          <p:cNvPicPr/>
          <p:nvPr/>
        </p:nvPicPr>
        <p:blipFill>
          <a:blip r:embed="rId2"/>
          <a:stretch/>
        </p:blipFill>
        <p:spPr>
          <a:xfrm>
            <a:off x="7666560" y="1285920"/>
            <a:ext cx="277668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739800" y="728640"/>
            <a:ext cx="1065528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00b9d2"/>
                </a:solidFill>
                <a:latin typeface="Arial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00b9d2"/>
                </a:solidFill>
                <a:latin typeface="Arial"/>
                <a:ea typeface="DejaVu Sans"/>
              </a:rPr>
              <a:t>atalogue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758520" y="1492200"/>
            <a:ext cx="10633680" cy="22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Part I contents</a:t>
            </a:r>
            <a:endParaRPr b="0" lang="en-US" sz="2000" spc="-1" strike="noStrike">
              <a:latin typeface="Arial"/>
            </a:endParaRPr>
          </a:p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Part f II Contents</a:t>
            </a:r>
            <a:endParaRPr b="0" lang="en-US" sz="2000" spc="-1" strike="noStrike">
              <a:latin typeface="Arial"/>
            </a:endParaRPr>
          </a:p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Part III contents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739800" y="728640"/>
            <a:ext cx="1065528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002d4d"/>
                </a:solidFill>
                <a:latin typeface="Arial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002d4d"/>
                </a:solidFill>
                <a:latin typeface="Arial"/>
                <a:ea typeface="DejaVu Sans"/>
              </a:rPr>
              <a:t>atalogue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758520" y="1492200"/>
            <a:ext cx="10633680" cy="22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DejaVu Sans"/>
              </a:rPr>
              <a:t>Part I contents</a:t>
            </a:r>
            <a:endParaRPr b="0" lang="en-US" sz="2000" spc="-1" strike="noStrike">
              <a:latin typeface="Arial"/>
            </a:endParaRPr>
          </a:p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DejaVu Sans"/>
              </a:rPr>
              <a:t>Part f II Contents</a:t>
            </a:r>
            <a:endParaRPr b="0" lang="en-US" sz="2000" spc="-1" strike="noStrike">
              <a:latin typeface="Arial"/>
            </a:endParaRPr>
          </a:p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DengXian Light"/>
              <a:buAutoNum type="arabicPeriod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DejaVu Sans"/>
              </a:rPr>
              <a:t>Part III contents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b9d2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85;p15_0" descr=""/>
          <p:cNvPicPr/>
          <p:nvPr/>
        </p:nvPicPr>
        <p:blipFill>
          <a:blip r:embed="rId1"/>
          <a:stretch/>
        </p:blipFill>
        <p:spPr>
          <a:xfrm>
            <a:off x="4840560" y="2137680"/>
            <a:ext cx="7313760" cy="3713400"/>
          </a:xfrm>
          <a:prstGeom prst="rect">
            <a:avLst/>
          </a:prstGeom>
          <a:ln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5212080" y="2011680"/>
            <a:ext cx="6418800" cy="258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Streaming vs Non-sreaming Models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783000" y="1767960"/>
            <a:ext cx="53424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434"/>
              </a:spcBef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Temporal dependency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Noto Serif CJK TC"/>
              <a:buChar char="–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Information from the past is needed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Longest temporal dependency determines the amount of memory needed in the system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Two kinds of models: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Noto Serif CJK TC"/>
              <a:buChar char="–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Non-Streaming</a:t>
            </a:r>
            <a:endParaRPr b="0" lang="en-US" sz="16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Noto Serif CJK TC"/>
              <a:buChar char="–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Streaming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 flipH="1">
            <a:off x="7177680" y="3931920"/>
            <a:ext cx="1689480" cy="671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b9d2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b9d2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783000" y="227268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888120" y="1052640"/>
            <a:ext cx="6037200" cy="73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Thank you </a:t>
            </a:r>
            <a:r>
              <a:rPr b="1" lang="zh-CN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！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1058040" y="5269320"/>
            <a:ext cx="2052720" cy="12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 Bold"/>
                <a:ea typeface="Microsoft YaHei"/>
              </a:rPr>
              <a:t>Contact 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QiaoNing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F</a:t>
            </a:r>
            <a:r>
              <a:rPr b="0" lang="en-GB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ounder </a:t>
            </a: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and CEO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Helvetica Neue Light"/>
              </a:rPr>
              <a:t>000 0000 0000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1058040" y="2567880"/>
            <a:ext cx="387540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Source Han Sans CN Normal"/>
              </a:rPr>
              <a:t>Make Intelligence Smarter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562" name="Group 4"/>
          <p:cNvGrpSpPr/>
          <p:nvPr/>
        </p:nvGrpSpPr>
        <p:grpSpPr>
          <a:xfrm>
            <a:off x="10573560" y="5269320"/>
            <a:ext cx="1198080" cy="1296720"/>
            <a:chOff x="10573560" y="5269320"/>
            <a:chExt cx="1198080" cy="1296720"/>
          </a:xfrm>
        </p:grpSpPr>
        <p:sp>
          <p:nvSpPr>
            <p:cNvPr id="563" name="CustomShape 5"/>
            <p:cNvSpPr/>
            <p:nvPr/>
          </p:nvSpPr>
          <p:spPr>
            <a:xfrm>
              <a:off x="10573560" y="5269320"/>
              <a:ext cx="1198080" cy="27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Arial Bold"/>
                  <a:ea typeface="Microsoft YaHei"/>
                </a:rPr>
                <a:t>Follow Us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564" name="图片 1" descr=""/>
            <p:cNvPicPr/>
            <p:nvPr/>
          </p:nvPicPr>
          <p:blipFill>
            <a:blip r:embed="rId1"/>
            <a:stretch/>
          </p:blipFill>
          <p:spPr>
            <a:xfrm>
              <a:off x="10749960" y="5721480"/>
              <a:ext cx="844560" cy="8445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65" name="图片 9" descr=""/>
          <p:cNvPicPr/>
          <p:nvPr/>
        </p:nvPicPr>
        <p:blipFill>
          <a:blip r:embed="rId2"/>
          <a:stretch/>
        </p:blipFill>
        <p:spPr>
          <a:xfrm>
            <a:off x="7666560" y="1285920"/>
            <a:ext cx="277668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155600" y="350280"/>
            <a:ext cx="93204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GB" sz="6000" spc="-1" strike="noStrike">
                <a:solidFill>
                  <a:srgbClr val="00bdd6"/>
                </a:solidFill>
                <a:latin typeface="Arial"/>
                <a:ea typeface="Microsoft YaHei"/>
              </a:rPr>
              <a:t>Content typesetting demonstration and </a:t>
            </a:r>
            <a:r>
              <a:rPr b="1" lang="en-GB" sz="6000" spc="-1" strike="noStrike">
                <a:solidFill>
                  <a:srgbClr val="ff9300"/>
                </a:solidFill>
                <a:latin typeface="Arial"/>
                <a:ea typeface="Microsoft YaHei"/>
              </a:rPr>
              <a:t>description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-856440" y="92880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569" name="Group 2"/>
          <p:cNvGrpSpPr/>
          <p:nvPr/>
        </p:nvGrpSpPr>
        <p:grpSpPr>
          <a:xfrm>
            <a:off x="1042560" y="1620720"/>
            <a:ext cx="10310040" cy="5227200"/>
            <a:chOff x="1042560" y="1620720"/>
            <a:chExt cx="10310040" cy="5227200"/>
          </a:xfrm>
        </p:grpSpPr>
        <p:sp>
          <p:nvSpPr>
            <p:cNvPr id="570" name="CustomShape 3"/>
            <p:cNvSpPr/>
            <p:nvPr/>
          </p:nvSpPr>
          <p:spPr>
            <a:xfrm flipH="1">
              <a:off x="2569680" y="1688040"/>
              <a:ext cx="6486840" cy="5159880"/>
            </a:xfrm>
            <a:custGeom>
              <a:avLst/>
              <a:gdLst/>
              <a:ahLst/>
              <a:rect l="l" t="t" r="r" b="b"/>
              <a:pathLst>
                <a:path w="5909796" h="5548864">
                  <a:moveTo>
                    <a:pt x="1403896" y="0"/>
                  </a:moveTo>
                  <a:lnTo>
                    <a:pt x="1515780" y="5532"/>
                  </a:lnTo>
                  <a:lnTo>
                    <a:pt x="1626648" y="11177"/>
                  </a:lnTo>
                  <a:lnTo>
                    <a:pt x="1731757" y="16935"/>
                  </a:lnTo>
                  <a:lnTo>
                    <a:pt x="1826028" y="22806"/>
                  </a:lnTo>
                  <a:lnTo>
                    <a:pt x="1912058" y="29354"/>
                  </a:lnTo>
                  <a:cubicBezTo>
                    <a:pt x="1937122" y="31499"/>
                    <a:pt x="1958573" y="33757"/>
                    <a:pt x="1976072" y="35902"/>
                  </a:cubicBezTo>
                  <a:cubicBezTo>
                    <a:pt x="1993797" y="38047"/>
                    <a:pt x="2007684" y="40305"/>
                    <a:pt x="2017845" y="42450"/>
                  </a:cubicBezTo>
                  <a:cubicBezTo>
                    <a:pt x="2028119" y="44595"/>
                    <a:pt x="2034328" y="46853"/>
                    <a:pt x="2037038" y="49111"/>
                  </a:cubicBezTo>
                  <a:cubicBezTo>
                    <a:pt x="2039635" y="51369"/>
                    <a:pt x="2038393" y="53627"/>
                    <a:pt x="2033312" y="55772"/>
                  </a:cubicBezTo>
                  <a:cubicBezTo>
                    <a:pt x="2028119" y="58030"/>
                    <a:pt x="2018974" y="60401"/>
                    <a:pt x="2005878" y="62659"/>
                  </a:cubicBezTo>
                  <a:cubicBezTo>
                    <a:pt x="1992668" y="65030"/>
                    <a:pt x="1975282" y="67401"/>
                    <a:pt x="1953831" y="69772"/>
                  </a:cubicBezTo>
                  <a:cubicBezTo>
                    <a:pt x="1932154" y="72143"/>
                    <a:pt x="1906300" y="74740"/>
                    <a:pt x="1876156" y="77223"/>
                  </a:cubicBezTo>
                  <a:lnTo>
                    <a:pt x="1785272" y="84110"/>
                  </a:lnTo>
                  <a:lnTo>
                    <a:pt x="1678920" y="91110"/>
                  </a:lnTo>
                  <a:lnTo>
                    <a:pt x="1562069" y="98223"/>
                  </a:lnTo>
                  <a:lnTo>
                    <a:pt x="1439798" y="105335"/>
                  </a:lnTo>
                  <a:lnTo>
                    <a:pt x="1316738" y="112561"/>
                  </a:lnTo>
                  <a:lnTo>
                    <a:pt x="1194806" y="119900"/>
                  </a:lnTo>
                  <a:lnTo>
                    <a:pt x="1079535" y="127464"/>
                  </a:lnTo>
                  <a:lnTo>
                    <a:pt x="976684" y="135141"/>
                  </a:lnTo>
                  <a:lnTo>
                    <a:pt x="893025" y="142818"/>
                  </a:lnTo>
                  <a:cubicBezTo>
                    <a:pt x="868639" y="145302"/>
                    <a:pt x="848091" y="147899"/>
                    <a:pt x="831269" y="150382"/>
                  </a:cubicBezTo>
                  <a:cubicBezTo>
                    <a:pt x="814447" y="152866"/>
                    <a:pt x="801463" y="155237"/>
                    <a:pt x="792431" y="157608"/>
                  </a:cubicBezTo>
                  <a:cubicBezTo>
                    <a:pt x="783287" y="159979"/>
                    <a:pt x="778206" y="162350"/>
                    <a:pt x="777190" y="164721"/>
                  </a:cubicBezTo>
                  <a:cubicBezTo>
                    <a:pt x="776174" y="167092"/>
                    <a:pt x="779222" y="169463"/>
                    <a:pt x="786109" y="171833"/>
                  </a:cubicBezTo>
                  <a:cubicBezTo>
                    <a:pt x="793222" y="174317"/>
                    <a:pt x="804399" y="176914"/>
                    <a:pt x="819640" y="179511"/>
                  </a:cubicBezTo>
                  <a:cubicBezTo>
                    <a:pt x="834882" y="182107"/>
                    <a:pt x="854413" y="184930"/>
                    <a:pt x="878122" y="187752"/>
                  </a:cubicBezTo>
                  <a:cubicBezTo>
                    <a:pt x="901944" y="190575"/>
                    <a:pt x="930056" y="193510"/>
                    <a:pt x="962458" y="196446"/>
                  </a:cubicBezTo>
                  <a:lnTo>
                    <a:pt x="1070052" y="205365"/>
                  </a:lnTo>
                  <a:lnTo>
                    <a:pt x="1196048" y="214510"/>
                  </a:lnTo>
                  <a:lnTo>
                    <a:pt x="1334802" y="223880"/>
                  </a:lnTo>
                  <a:lnTo>
                    <a:pt x="1480217" y="233364"/>
                  </a:lnTo>
                  <a:lnTo>
                    <a:pt x="1483378" y="233590"/>
                  </a:lnTo>
                  <a:lnTo>
                    <a:pt x="1634099" y="243412"/>
                  </a:lnTo>
                  <a:lnTo>
                    <a:pt x="1784256" y="253573"/>
                  </a:lnTo>
                  <a:lnTo>
                    <a:pt x="1927638" y="264072"/>
                  </a:lnTo>
                  <a:lnTo>
                    <a:pt x="2057473" y="274798"/>
                  </a:lnTo>
                  <a:lnTo>
                    <a:pt x="2177034" y="286765"/>
                  </a:lnTo>
                  <a:cubicBezTo>
                    <a:pt x="2212258" y="290830"/>
                    <a:pt x="2242290" y="294781"/>
                    <a:pt x="2267354" y="298846"/>
                  </a:cubicBezTo>
                  <a:cubicBezTo>
                    <a:pt x="2292643" y="302910"/>
                    <a:pt x="2312739" y="306974"/>
                    <a:pt x="2327755" y="311039"/>
                  </a:cubicBezTo>
                  <a:cubicBezTo>
                    <a:pt x="2342996" y="315103"/>
                    <a:pt x="2352932" y="319280"/>
                    <a:pt x="2357899" y="323458"/>
                  </a:cubicBezTo>
                  <a:cubicBezTo>
                    <a:pt x="2362754" y="327635"/>
                    <a:pt x="2362415" y="331812"/>
                    <a:pt x="2356657" y="336103"/>
                  </a:cubicBezTo>
                  <a:cubicBezTo>
                    <a:pt x="2350899" y="340393"/>
                    <a:pt x="2339722" y="344796"/>
                    <a:pt x="2322900" y="349199"/>
                  </a:cubicBezTo>
                  <a:cubicBezTo>
                    <a:pt x="2305965" y="353715"/>
                    <a:pt x="2283385" y="358231"/>
                    <a:pt x="2254935" y="362747"/>
                  </a:cubicBezTo>
                  <a:cubicBezTo>
                    <a:pt x="2226371" y="367376"/>
                    <a:pt x="2191824" y="372118"/>
                    <a:pt x="2151180" y="376972"/>
                  </a:cubicBezTo>
                  <a:cubicBezTo>
                    <a:pt x="2114262" y="381375"/>
                    <a:pt x="2072714" y="385778"/>
                    <a:pt x="2027667" y="390294"/>
                  </a:cubicBezTo>
                  <a:lnTo>
                    <a:pt x="1882027" y="403955"/>
                  </a:lnTo>
                  <a:lnTo>
                    <a:pt x="1720806" y="417842"/>
                  </a:lnTo>
                  <a:lnTo>
                    <a:pt x="1550779" y="431954"/>
                  </a:lnTo>
                  <a:lnTo>
                    <a:pt x="1377929" y="446293"/>
                  </a:lnTo>
                  <a:lnTo>
                    <a:pt x="1205532" y="461083"/>
                  </a:lnTo>
                  <a:lnTo>
                    <a:pt x="1041601" y="476324"/>
                  </a:lnTo>
                  <a:lnTo>
                    <a:pt x="894606" y="491904"/>
                  </a:lnTo>
                  <a:cubicBezTo>
                    <a:pt x="848994" y="497210"/>
                    <a:pt x="808576" y="502404"/>
                    <a:pt x="773464" y="507597"/>
                  </a:cubicBezTo>
                  <a:cubicBezTo>
                    <a:pt x="737901" y="512791"/>
                    <a:pt x="707757" y="517984"/>
                    <a:pt x="683032" y="523065"/>
                  </a:cubicBezTo>
                  <a:cubicBezTo>
                    <a:pt x="658194" y="528145"/>
                    <a:pt x="638775" y="533225"/>
                    <a:pt x="625114" y="538193"/>
                  </a:cubicBezTo>
                  <a:cubicBezTo>
                    <a:pt x="611340" y="543274"/>
                    <a:pt x="603099" y="548128"/>
                    <a:pt x="601066" y="552983"/>
                  </a:cubicBezTo>
                  <a:cubicBezTo>
                    <a:pt x="598921" y="557838"/>
                    <a:pt x="602421" y="562918"/>
                    <a:pt x="612018" y="568111"/>
                  </a:cubicBezTo>
                  <a:cubicBezTo>
                    <a:pt x="621614" y="573418"/>
                    <a:pt x="637081" y="578837"/>
                    <a:pt x="658758" y="584482"/>
                  </a:cubicBezTo>
                  <a:cubicBezTo>
                    <a:pt x="680548" y="590127"/>
                    <a:pt x="708434" y="595998"/>
                    <a:pt x="742643" y="602094"/>
                  </a:cubicBezTo>
                  <a:cubicBezTo>
                    <a:pt x="777190" y="608191"/>
                    <a:pt x="817947" y="614513"/>
                    <a:pt x="865252" y="620949"/>
                  </a:cubicBezTo>
                  <a:cubicBezTo>
                    <a:pt x="912557" y="627384"/>
                    <a:pt x="965620" y="634045"/>
                    <a:pt x="1023311" y="640706"/>
                  </a:cubicBezTo>
                  <a:lnTo>
                    <a:pt x="1210499" y="661141"/>
                  </a:lnTo>
                  <a:lnTo>
                    <a:pt x="1418573" y="682140"/>
                  </a:lnTo>
                  <a:lnTo>
                    <a:pt x="1639067" y="703591"/>
                  </a:lnTo>
                  <a:lnTo>
                    <a:pt x="1643695" y="704043"/>
                  </a:lnTo>
                  <a:lnTo>
                    <a:pt x="1874688" y="726510"/>
                  </a:lnTo>
                  <a:lnTo>
                    <a:pt x="2107375" y="749993"/>
                  </a:lnTo>
                  <a:lnTo>
                    <a:pt x="2332497" y="774492"/>
                  </a:lnTo>
                  <a:lnTo>
                    <a:pt x="2539555" y="799895"/>
                  </a:lnTo>
                  <a:cubicBezTo>
                    <a:pt x="2611811" y="809491"/>
                    <a:pt x="2676728" y="818975"/>
                    <a:pt x="2734194" y="828571"/>
                  </a:cubicBezTo>
                  <a:cubicBezTo>
                    <a:pt x="2792337" y="838281"/>
                    <a:pt x="2843029" y="847990"/>
                    <a:pt x="2886044" y="857812"/>
                  </a:cubicBezTo>
                  <a:cubicBezTo>
                    <a:pt x="2929510" y="867747"/>
                    <a:pt x="2965187" y="877683"/>
                    <a:pt x="2993073" y="887731"/>
                  </a:cubicBezTo>
                  <a:cubicBezTo>
                    <a:pt x="3021298" y="897892"/>
                    <a:pt x="3041507" y="908166"/>
                    <a:pt x="3053587" y="918552"/>
                  </a:cubicBezTo>
                  <a:cubicBezTo>
                    <a:pt x="3065893" y="929052"/>
                    <a:pt x="3069958" y="939777"/>
                    <a:pt x="3065555" y="950616"/>
                  </a:cubicBezTo>
                  <a:cubicBezTo>
                    <a:pt x="3061152" y="961567"/>
                    <a:pt x="3047942" y="972744"/>
                    <a:pt x="3025814" y="984147"/>
                  </a:cubicBezTo>
                  <a:cubicBezTo>
                    <a:pt x="3003234" y="995663"/>
                    <a:pt x="2971622" y="1007517"/>
                    <a:pt x="2930526" y="1019598"/>
                  </a:cubicBezTo>
                  <a:cubicBezTo>
                    <a:pt x="2888754" y="1031791"/>
                    <a:pt x="2837271" y="1044323"/>
                    <a:pt x="2775628" y="1057193"/>
                  </a:cubicBezTo>
                  <a:cubicBezTo>
                    <a:pt x="2719517" y="1069048"/>
                    <a:pt x="2655390" y="1081015"/>
                    <a:pt x="2585279" y="1093095"/>
                  </a:cubicBezTo>
                  <a:cubicBezTo>
                    <a:pt x="2514152" y="1105401"/>
                    <a:pt x="2436703" y="1117820"/>
                    <a:pt x="2354964" y="1130352"/>
                  </a:cubicBezTo>
                  <a:lnTo>
                    <a:pt x="2094730" y="1168851"/>
                  </a:lnTo>
                  <a:lnTo>
                    <a:pt x="1815529" y="1208479"/>
                  </a:lnTo>
                  <a:lnTo>
                    <a:pt x="1526392" y="1249574"/>
                  </a:lnTo>
                  <a:lnTo>
                    <a:pt x="1233192" y="1292928"/>
                  </a:lnTo>
                  <a:lnTo>
                    <a:pt x="949362" y="1338314"/>
                  </a:lnTo>
                  <a:cubicBezTo>
                    <a:pt x="857236" y="1353894"/>
                    <a:pt x="769964" y="1369700"/>
                    <a:pt x="689918" y="1385619"/>
                  </a:cubicBezTo>
                  <a:cubicBezTo>
                    <a:pt x="608179" y="1401876"/>
                    <a:pt x="534907" y="1418134"/>
                    <a:pt x="470441" y="1434278"/>
                  </a:cubicBezTo>
                  <a:cubicBezTo>
                    <a:pt x="404959" y="1450762"/>
                    <a:pt x="348623" y="1467019"/>
                    <a:pt x="301769" y="1483277"/>
                  </a:cubicBezTo>
                  <a:cubicBezTo>
                    <a:pt x="254125" y="1499760"/>
                    <a:pt x="216304" y="1516131"/>
                    <a:pt x="188418" y="1532275"/>
                  </a:cubicBezTo>
                  <a:cubicBezTo>
                    <a:pt x="160193" y="1548646"/>
                    <a:pt x="142242" y="1564903"/>
                    <a:pt x="134903" y="1580935"/>
                  </a:cubicBezTo>
                  <a:cubicBezTo>
                    <a:pt x="127565" y="1597193"/>
                    <a:pt x="130726" y="1614240"/>
                    <a:pt x="144613" y="1631853"/>
                  </a:cubicBezTo>
                  <a:cubicBezTo>
                    <a:pt x="158725" y="1649917"/>
                    <a:pt x="183902" y="1668658"/>
                    <a:pt x="220368" y="1688190"/>
                  </a:cubicBezTo>
                  <a:cubicBezTo>
                    <a:pt x="257512" y="1708060"/>
                    <a:pt x="306285" y="1728721"/>
                    <a:pt x="367025" y="1750172"/>
                  </a:cubicBezTo>
                  <a:cubicBezTo>
                    <a:pt x="428894" y="1771961"/>
                    <a:pt x="503295" y="1794654"/>
                    <a:pt x="590567" y="1818250"/>
                  </a:cubicBezTo>
                  <a:cubicBezTo>
                    <a:pt x="678741" y="1841959"/>
                    <a:pt x="779222" y="1866346"/>
                    <a:pt x="889299" y="1891296"/>
                  </a:cubicBezTo>
                  <a:cubicBezTo>
                    <a:pt x="1001522" y="1916812"/>
                    <a:pt x="1123905" y="1942779"/>
                    <a:pt x="1253740" y="1969310"/>
                  </a:cubicBezTo>
                  <a:lnTo>
                    <a:pt x="1671243" y="2052066"/>
                  </a:lnTo>
                  <a:lnTo>
                    <a:pt x="2127245" y="2139337"/>
                  </a:lnTo>
                  <a:lnTo>
                    <a:pt x="2115503" y="2175013"/>
                  </a:lnTo>
                  <a:lnTo>
                    <a:pt x="2136164" y="2140918"/>
                  </a:lnTo>
                  <a:lnTo>
                    <a:pt x="2627842" y="2234963"/>
                  </a:lnTo>
                  <a:lnTo>
                    <a:pt x="3141649" y="2336573"/>
                  </a:lnTo>
                  <a:lnTo>
                    <a:pt x="3658956" y="2445973"/>
                  </a:lnTo>
                  <a:cubicBezTo>
                    <a:pt x="3831692" y="2484246"/>
                    <a:pt x="3999461" y="2523535"/>
                    <a:pt x="4158085" y="2563614"/>
                  </a:cubicBezTo>
                  <a:cubicBezTo>
                    <a:pt x="4339741" y="2609677"/>
                    <a:pt x="4507962" y="2656305"/>
                    <a:pt x="4662070" y="2703723"/>
                  </a:cubicBezTo>
                  <a:cubicBezTo>
                    <a:pt x="4820694" y="2752496"/>
                    <a:pt x="4964641" y="2802172"/>
                    <a:pt x="5093573" y="2852864"/>
                  </a:cubicBezTo>
                  <a:cubicBezTo>
                    <a:pt x="5226343" y="2905023"/>
                    <a:pt x="5343194" y="2958312"/>
                    <a:pt x="5444013" y="3012955"/>
                  </a:cubicBezTo>
                  <a:cubicBezTo>
                    <a:pt x="5547994" y="3069292"/>
                    <a:pt x="5634814" y="3127097"/>
                    <a:pt x="5704360" y="3186595"/>
                  </a:cubicBezTo>
                  <a:cubicBezTo>
                    <a:pt x="5776390" y="3248238"/>
                    <a:pt x="5830018" y="3311688"/>
                    <a:pt x="5864452" y="3377509"/>
                  </a:cubicBezTo>
                  <a:cubicBezTo>
                    <a:pt x="5899903" y="3445474"/>
                    <a:pt x="5914918" y="3515811"/>
                    <a:pt x="5908257" y="3589196"/>
                  </a:cubicBezTo>
                  <a:cubicBezTo>
                    <a:pt x="5901370" y="3665064"/>
                    <a:pt x="5871452" y="3744207"/>
                    <a:pt x="5816922" y="3826962"/>
                  </a:cubicBezTo>
                  <a:cubicBezTo>
                    <a:pt x="5760246" y="3912879"/>
                    <a:pt x="5677264" y="4003086"/>
                    <a:pt x="5566171" y="4098035"/>
                  </a:cubicBezTo>
                  <a:cubicBezTo>
                    <a:pt x="5462642" y="4187000"/>
                    <a:pt x="5335178" y="4279239"/>
                    <a:pt x="5187844" y="4375091"/>
                  </a:cubicBezTo>
                  <a:cubicBezTo>
                    <a:pt x="5034639" y="4474668"/>
                    <a:pt x="4859757" y="4578085"/>
                    <a:pt x="4667941" y="4685339"/>
                  </a:cubicBezTo>
                  <a:cubicBezTo>
                    <a:pt x="4468221" y="4796997"/>
                    <a:pt x="4249534" y="4913058"/>
                    <a:pt x="4017299" y="5033409"/>
                  </a:cubicBezTo>
                  <a:lnTo>
                    <a:pt x="3250710" y="5424720"/>
                  </a:lnTo>
                  <a:cubicBezTo>
                    <a:pt x="3086194" y="5510548"/>
                    <a:pt x="3030203" y="5548377"/>
                    <a:pt x="3030203" y="5548377"/>
                  </a:cubicBezTo>
                  <a:lnTo>
                    <a:pt x="2139975" y="5548864"/>
                  </a:lnTo>
                  <a:lnTo>
                    <a:pt x="3018362" y="5127229"/>
                  </a:lnTo>
                  <a:lnTo>
                    <a:pt x="3758194" y="4775095"/>
                  </a:lnTo>
                  <a:cubicBezTo>
                    <a:pt x="3983204" y="4666259"/>
                    <a:pt x="4195681" y="4561150"/>
                    <a:pt x="4390207" y="4459991"/>
                  </a:cubicBezTo>
                  <a:cubicBezTo>
                    <a:pt x="4577395" y="4362559"/>
                    <a:pt x="4748438" y="4268739"/>
                    <a:pt x="4898708" y="4178419"/>
                  </a:cubicBezTo>
                  <a:cubicBezTo>
                    <a:pt x="5043445" y="4091261"/>
                    <a:pt x="5169215" y="4007489"/>
                    <a:pt x="5271841" y="3926991"/>
                  </a:cubicBezTo>
                  <a:cubicBezTo>
                    <a:pt x="5371532" y="3848752"/>
                    <a:pt x="5448642" y="3774351"/>
                    <a:pt x="5504302" y="3703676"/>
                  </a:cubicBezTo>
                  <a:cubicBezTo>
                    <a:pt x="5558155" y="3635146"/>
                    <a:pt x="5592138" y="3570116"/>
                    <a:pt x="5606928" y="3508359"/>
                  </a:cubicBezTo>
                  <a:cubicBezTo>
                    <a:pt x="5621266" y="3448297"/>
                    <a:pt x="5617540" y="3391169"/>
                    <a:pt x="5596428" y="3336978"/>
                  </a:cubicBezTo>
                  <a:cubicBezTo>
                    <a:pt x="5575880" y="3284141"/>
                    <a:pt x="5538849" y="3234013"/>
                    <a:pt x="5485899" y="3186369"/>
                  </a:cubicBezTo>
                  <a:cubicBezTo>
                    <a:pt x="5434304" y="3140081"/>
                    <a:pt x="5364645" y="3093453"/>
                    <a:pt x="5277712" y="3046825"/>
                  </a:cubicBezTo>
                  <a:cubicBezTo>
                    <a:pt x="5192811" y="3001214"/>
                    <a:pt x="5091540" y="2955602"/>
                    <a:pt x="4974802" y="2909991"/>
                  </a:cubicBezTo>
                  <a:cubicBezTo>
                    <a:pt x="4860999" y="2865508"/>
                    <a:pt x="4732632" y="2821139"/>
                    <a:pt x="4590379" y="2776882"/>
                  </a:cubicBezTo>
                  <a:cubicBezTo>
                    <a:pt x="4451738" y="2733754"/>
                    <a:pt x="4300001" y="2690852"/>
                    <a:pt x="4136070" y="2648176"/>
                  </a:cubicBezTo>
                  <a:cubicBezTo>
                    <a:pt x="3977333" y="2606855"/>
                    <a:pt x="3808774" y="2566324"/>
                    <a:pt x="3634569" y="2526696"/>
                  </a:cubicBezTo>
                  <a:cubicBezTo>
                    <a:pt x="3464542" y="2487972"/>
                    <a:pt x="3289096" y="2450037"/>
                    <a:pt x="3111956" y="2413119"/>
                  </a:cubicBezTo>
                  <a:lnTo>
                    <a:pt x="2591714" y="2307445"/>
                  </a:lnTo>
                  <a:lnTo>
                    <a:pt x="2093714" y="2209561"/>
                  </a:lnTo>
                  <a:lnTo>
                    <a:pt x="2084569" y="2207980"/>
                  </a:lnTo>
                  <a:lnTo>
                    <a:pt x="1615358" y="2115628"/>
                  </a:lnTo>
                  <a:lnTo>
                    <a:pt x="1186000" y="2028131"/>
                  </a:lnTo>
                  <a:cubicBezTo>
                    <a:pt x="1052552" y="2000132"/>
                    <a:pt x="926782" y="1972584"/>
                    <a:pt x="811060" y="1945601"/>
                  </a:cubicBezTo>
                  <a:cubicBezTo>
                    <a:pt x="697708" y="1919183"/>
                    <a:pt x="594067" y="1893216"/>
                    <a:pt x="502844" y="1867813"/>
                  </a:cubicBezTo>
                  <a:cubicBezTo>
                    <a:pt x="403153" y="1840153"/>
                    <a:pt x="319043" y="1813396"/>
                    <a:pt x="249835" y="1787542"/>
                  </a:cubicBezTo>
                  <a:cubicBezTo>
                    <a:pt x="182095" y="1762139"/>
                    <a:pt x="128581" y="1737640"/>
                    <a:pt x="88840" y="1713705"/>
                  </a:cubicBezTo>
                  <a:cubicBezTo>
                    <a:pt x="49777" y="1690222"/>
                    <a:pt x="23923" y="1667416"/>
                    <a:pt x="10601" y="1645175"/>
                  </a:cubicBezTo>
                  <a:cubicBezTo>
                    <a:pt x="-2383" y="1623272"/>
                    <a:pt x="-3399" y="1601822"/>
                    <a:pt x="7327" y="1580822"/>
                  </a:cubicBezTo>
                  <a:cubicBezTo>
                    <a:pt x="17713" y="1560274"/>
                    <a:pt x="39503" y="1540065"/>
                    <a:pt x="72357" y="1520082"/>
                  </a:cubicBezTo>
                  <a:cubicBezTo>
                    <a:pt x="104646" y="1500550"/>
                    <a:pt x="147661" y="1481245"/>
                    <a:pt x="201401" y="1462277"/>
                  </a:cubicBezTo>
                  <a:cubicBezTo>
                    <a:pt x="254238" y="1443536"/>
                    <a:pt x="317236" y="1425021"/>
                    <a:pt x="390621" y="1406618"/>
                  </a:cubicBezTo>
                  <a:cubicBezTo>
                    <a:pt x="462651" y="1388554"/>
                    <a:pt x="544616" y="1370603"/>
                    <a:pt x="636404" y="1352765"/>
                  </a:cubicBezTo>
                  <a:cubicBezTo>
                    <a:pt x="717466" y="1336959"/>
                    <a:pt x="805415" y="1321266"/>
                    <a:pt x="897880" y="1306024"/>
                  </a:cubicBezTo>
                  <a:lnTo>
                    <a:pt x="1181935" y="1261429"/>
                  </a:lnTo>
                  <a:lnTo>
                    <a:pt x="1474346" y="1219091"/>
                  </a:lnTo>
                  <a:lnTo>
                    <a:pt x="1762127" y="1178899"/>
                  </a:lnTo>
                  <a:lnTo>
                    <a:pt x="2036135" y="1140739"/>
                  </a:lnTo>
                  <a:lnTo>
                    <a:pt x="2291288" y="1103708"/>
                  </a:lnTo>
                  <a:lnTo>
                    <a:pt x="2516749" y="1068032"/>
                  </a:lnTo>
                  <a:cubicBezTo>
                    <a:pt x="2585279" y="1056516"/>
                    <a:pt x="2647826" y="1045000"/>
                    <a:pt x="2702469" y="1033823"/>
                  </a:cubicBezTo>
                  <a:cubicBezTo>
                    <a:pt x="2756548" y="1022759"/>
                    <a:pt x="2802385" y="1011920"/>
                    <a:pt x="2839981" y="1001534"/>
                  </a:cubicBezTo>
                  <a:cubicBezTo>
                    <a:pt x="2877125" y="991260"/>
                    <a:pt x="2906253" y="981325"/>
                    <a:pt x="2927591" y="971615"/>
                  </a:cubicBezTo>
                  <a:cubicBezTo>
                    <a:pt x="2948704" y="962132"/>
                    <a:pt x="2962026" y="952874"/>
                    <a:pt x="2967784" y="943955"/>
                  </a:cubicBezTo>
                  <a:cubicBezTo>
                    <a:pt x="2973541" y="935149"/>
                    <a:pt x="2971735" y="926681"/>
                    <a:pt x="2962590" y="918439"/>
                  </a:cubicBezTo>
                  <a:cubicBezTo>
                    <a:pt x="2953671" y="910423"/>
                    <a:pt x="2936849" y="902182"/>
                    <a:pt x="2912688" y="893827"/>
                  </a:cubicBezTo>
                  <a:cubicBezTo>
                    <a:pt x="2888754" y="885586"/>
                    <a:pt x="2857480" y="877118"/>
                    <a:pt x="2818869" y="868651"/>
                  </a:cubicBezTo>
                  <a:cubicBezTo>
                    <a:pt x="2780821" y="860183"/>
                    <a:pt x="2735662" y="851716"/>
                    <a:pt x="2683841" y="843022"/>
                  </a:cubicBezTo>
                  <a:cubicBezTo>
                    <a:pt x="2632584" y="834555"/>
                    <a:pt x="2574667" y="825975"/>
                    <a:pt x="2510314" y="817281"/>
                  </a:cubicBezTo>
                  <a:cubicBezTo>
                    <a:pt x="2446864" y="808701"/>
                    <a:pt x="2377882" y="800233"/>
                    <a:pt x="2305288" y="791879"/>
                  </a:cubicBezTo>
                  <a:lnTo>
                    <a:pt x="2080956" y="767267"/>
                  </a:lnTo>
                  <a:lnTo>
                    <a:pt x="1848270" y="743445"/>
                  </a:lnTo>
                  <a:lnTo>
                    <a:pt x="1617051" y="720639"/>
                  </a:lnTo>
                  <a:lnTo>
                    <a:pt x="1612196" y="720075"/>
                  </a:lnTo>
                  <a:lnTo>
                    <a:pt x="1387752" y="697946"/>
                  </a:lnTo>
                  <a:lnTo>
                    <a:pt x="1175613" y="676269"/>
                  </a:lnTo>
                  <a:lnTo>
                    <a:pt x="984474" y="655157"/>
                  </a:lnTo>
                  <a:cubicBezTo>
                    <a:pt x="925427" y="648270"/>
                    <a:pt x="870897" y="641383"/>
                    <a:pt x="822237" y="634609"/>
                  </a:cubicBezTo>
                  <a:cubicBezTo>
                    <a:pt x="768384" y="627045"/>
                    <a:pt x="722208" y="619820"/>
                    <a:pt x="683709" y="612707"/>
                  </a:cubicBezTo>
                  <a:cubicBezTo>
                    <a:pt x="645436" y="605594"/>
                    <a:pt x="614614" y="598707"/>
                    <a:pt x="590680" y="591933"/>
                  </a:cubicBezTo>
                  <a:cubicBezTo>
                    <a:pt x="567084" y="585159"/>
                    <a:pt x="550487" y="578611"/>
                    <a:pt x="540552" y="572063"/>
                  </a:cubicBezTo>
                  <a:cubicBezTo>
                    <a:pt x="530730" y="565628"/>
                    <a:pt x="527569" y="559305"/>
                    <a:pt x="530730" y="552983"/>
                  </a:cubicBezTo>
                  <a:cubicBezTo>
                    <a:pt x="533891" y="546773"/>
                    <a:pt x="543375" y="540564"/>
                    <a:pt x="559068" y="534467"/>
                  </a:cubicBezTo>
                  <a:cubicBezTo>
                    <a:pt x="574761" y="528371"/>
                    <a:pt x="596437" y="522387"/>
                    <a:pt x="624437" y="516403"/>
                  </a:cubicBezTo>
                  <a:cubicBezTo>
                    <a:pt x="652097" y="510420"/>
                    <a:pt x="685967" y="504549"/>
                    <a:pt x="725708" y="498565"/>
                  </a:cubicBezTo>
                  <a:cubicBezTo>
                    <a:pt x="765223" y="492694"/>
                    <a:pt x="810608" y="486824"/>
                    <a:pt x="861978" y="480953"/>
                  </a:cubicBezTo>
                  <a:lnTo>
                    <a:pt x="1010892" y="465373"/>
                  </a:lnTo>
                  <a:lnTo>
                    <a:pt x="1175952" y="450244"/>
                  </a:lnTo>
                  <a:lnTo>
                    <a:pt x="1348801" y="435567"/>
                  </a:lnTo>
                  <a:lnTo>
                    <a:pt x="1521877" y="421455"/>
                  </a:lnTo>
                  <a:lnTo>
                    <a:pt x="1689194" y="407794"/>
                  </a:lnTo>
                  <a:lnTo>
                    <a:pt x="1847818" y="394359"/>
                  </a:lnTo>
                  <a:lnTo>
                    <a:pt x="1990749" y="381150"/>
                  </a:lnTo>
                  <a:lnTo>
                    <a:pt x="2111326" y="368279"/>
                  </a:lnTo>
                  <a:cubicBezTo>
                    <a:pt x="2147002" y="364102"/>
                    <a:pt x="2177711" y="360037"/>
                    <a:pt x="2203339" y="355973"/>
                  </a:cubicBezTo>
                  <a:cubicBezTo>
                    <a:pt x="2228855" y="352021"/>
                    <a:pt x="2249403" y="348183"/>
                    <a:pt x="2264983" y="344457"/>
                  </a:cubicBezTo>
                  <a:cubicBezTo>
                    <a:pt x="2280563" y="340731"/>
                    <a:pt x="2291175" y="337119"/>
                    <a:pt x="2297159" y="333619"/>
                  </a:cubicBezTo>
                  <a:cubicBezTo>
                    <a:pt x="2303030" y="330119"/>
                    <a:pt x="2304046" y="326732"/>
                    <a:pt x="2300433" y="323571"/>
                  </a:cubicBezTo>
                  <a:cubicBezTo>
                    <a:pt x="2296933" y="320297"/>
                    <a:pt x="2288466" y="317022"/>
                    <a:pt x="2275256" y="313635"/>
                  </a:cubicBezTo>
                  <a:cubicBezTo>
                    <a:pt x="2262047" y="310361"/>
                    <a:pt x="2244209" y="306861"/>
                    <a:pt x="2221742" y="303362"/>
                  </a:cubicBezTo>
                  <a:cubicBezTo>
                    <a:pt x="2199501" y="299975"/>
                    <a:pt x="2172631" y="296475"/>
                    <a:pt x="2141245" y="292862"/>
                  </a:cubicBezTo>
                  <a:cubicBezTo>
                    <a:pt x="2110197" y="289362"/>
                    <a:pt x="2074747" y="285749"/>
                    <a:pt x="2035006" y="282249"/>
                  </a:cubicBezTo>
                  <a:lnTo>
                    <a:pt x="1906978" y="271637"/>
                  </a:lnTo>
                  <a:lnTo>
                    <a:pt x="1764724" y="261137"/>
                  </a:lnTo>
                  <a:lnTo>
                    <a:pt x="1615019" y="250976"/>
                  </a:lnTo>
                  <a:lnTo>
                    <a:pt x="1464636" y="241041"/>
                  </a:lnTo>
                  <a:lnTo>
                    <a:pt x="1461475" y="240815"/>
                  </a:lnTo>
                  <a:lnTo>
                    <a:pt x="1313802" y="231106"/>
                  </a:lnTo>
                  <a:lnTo>
                    <a:pt x="1172791" y="221509"/>
                  </a:lnTo>
                  <a:lnTo>
                    <a:pt x="1044424" y="212026"/>
                  </a:lnTo>
                  <a:lnTo>
                    <a:pt x="934233" y="202768"/>
                  </a:lnTo>
                  <a:cubicBezTo>
                    <a:pt x="897428" y="199268"/>
                    <a:pt x="865703" y="195994"/>
                    <a:pt x="838946" y="192720"/>
                  </a:cubicBezTo>
                  <a:cubicBezTo>
                    <a:pt x="812415" y="189446"/>
                    <a:pt x="790625" y="186285"/>
                    <a:pt x="773803" y="183123"/>
                  </a:cubicBezTo>
                  <a:cubicBezTo>
                    <a:pt x="756981" y="179962"/>
                    <a:pt x="745014" y="176914"/>
                    <a:pt x="737562" y="173866"/>
                  </a:cubicBezTo>
                  <a:cubicBezTo>
                    <a:pt x="730111" y="170817"/>
                    <a:pt x="727175" y="167769"/>
                    <a:pt x="728643" y="164834"/>
                  </a:cubicBezTo>
                  <a:cubicBezTo>
                    <a:pt x="730224" y="161898"/>
                    <a:pt x="735981" y="158963"/>
                    <a:pt x="746255" y="156027"/>
                  </a:cubicBezTo>
                  <a:cubicBezTo>
                    <a:pt x="756416" y="153092"/>
                    <a:pt x="770980" y="150157"/>
                    <a:pt x="789835" y="147334"/>
                  </a:cubicBezTo>
                  <a:cubicBezTo>
                    <a:pt x="808463" y="144512"/>
                    <a:pt x="831608" y="141576"/>
                    <a:pt x="858929" y="138641"/>
                  </a:cubicBezTo>
                  <a:cubicBezTo>
                    <a:pt x="886025" y="135818"/>
                    <a:pt x="917411" y="132883"/>
                    <a:pt x="953088" y="130061"/>
                  </a:cubicBezTo>
                  <a:lnTo>
                    <a:pt x="1057407" y="122270"/>
                  </a:lnTo>
                  <a:lnTo>
                    <a:pt x="1173581" y="114706"/>
                  </a:lnTo>
                  <a:lnTo>
                    <a:pt x="1296190" y="107368"/>
                  </a:lnTo>
                  <a:lnTo>
                    <a:pt x="1419702" y="100142"/>
                  </a:lnTo>
                  <a:lnTo>
                    <a:pt x="1540166" y="93142"/>
                  </a:lnTo>
                  <a:lnTo>
                    <a:pt x="1655324" y="86255"/>
                  </a:lnTo>
                  <a:lnTo>
                    <a:pt x="1759869" y="79369"/>
                  </a:lnTo>
                  <a:lnTo>
                    <a:pt x="1848721" y="72707"/>
                  </a:lnTo>
                  <a:cubicBezTo>
                    <a:pt x="1875253" y="70562"/>
                    <a:pt x="1898171" y="68304"/>
                    <a:pt x="1917590" y="66272"/>
                  </a:cubicBezTo>
                  <a:cubicBezTo>
                    <a:pt x="1936783" y="64127"/>
                    <a:pt x="1952476" y="62208"/>
                    <a:pt x="1964669" y="60176"/>
                  </a:cubicBezTo>
                  <a:cubicBezTo>
                    <a:pt x="1976750" y="58256"/>
                    <a:pt x="1985217" y="56224"/>
                    <a:pt x="1990298" y="54418"/>
                  </a:cubicBezTo>
                  <a:cubicBezTo>
                    <a:pt x="1995378" y="52611"/>
                    <a:pt x="1996846" y="50805"/>
                    <a:pt x="1994926" y="49111"/>
                  </a:cubicBezTo>
                  <a:cubicBezTo>
                    <a:pt x="1993007" y="47418"/>
                    <a:pt x="1987588" y="45611"/>
                    <a:pt x="1978556" y="43805"/>
                  </a:cubicBezTo>
                  <a:cubicBezTo>
                    <a:pt x="1969637" y="41999"/>
                    <a:pt x="1957218" y="40192"/>
                    <a:pt x="1941525" y="38273"/>
                  </a:cubicBezTo>
                  <a:cubicBezTo>
                    <a:pt x="1925832" y="36354"/>
                    <a:pt x="1906752" y="34547"/>
                    <a:pt x="1884398" y="32628"/>
                  </a:cubicBezTo>
                  <a:lnTo>
                    <a:pt x="1807964" y="26757"/>
                  </a:lnTo>
                  <a:lnTo>
                    <a:pt x="1715048" y="20999"/>
                  </a:lnTo>
                  <a:lnTo>
                    <a:pt x="1610954" y="15241"/>
                  </a:lnTo>
                  <a:lnTo>
                    <a:pt x="1500539" y="9596"/>
                  </a:lnTo>
                  <a:lnTo>
                    <a:pt x="1389106" y="4064"/>
                  </a:lnTo>
                  <a:lnTo>
                    <a:pt x="140389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 w="111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1" name="Group 4"/>
            <p:cNvGrpSpPr/>
            <p:nvPr/>
          </p:nvGrpSpPr>
          <p:grpSpPr>
            <a:xfrm>
              <a:off x="5665680" y="4636080"/>
              <a:ext cx="2638800" cy="1372320"/>
              <a:chOff x="5665680" y="4636080"/>
              <a:chExt cx="2638800" cy="1372320"/>
            </a:xfrm>
          </p:grpSpPr>
          <p:sp>
            <p:nvSpPr>
              <p:cNvPr id="572" name="CustomShape 5"/>
              <p:cNvSpPr/>
              <p:nvPr/>
            </p:nvSpPr>
            <p:spPr>
              <a:xfrm>
                <a:off x="7084800" y="4636080"/>
                <a:ext cx="1218600" cy="638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45000" bIns="45000" anchor="b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GB" sz="1800" spc="-1" strike="noStrike">
                    <a:solidFill>
                      <a:srgbClr val="808080"/>
                    </a:solidFill>
                    <a:latin typeface="Arial"/>
                    <a:ea typeface="League Spartan"/>
                  </a:rPr>
                  <a:t>Your title 01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73" name="CustomShape 6"/>
              <p:cNvSpPr/>
              <p:nvPr/>
            </p:nvSpPr>
            <p:spPr>
              <a:xfrm>
                <a:off x="5808240" y="5418360"/>
                <a:ext cx="2494800" cy="59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Maecenas porttitor congue massa. Fusce posuere, magna sed pulvinar ultricies, purus lectus malesuada libero, sit amet commodo magna eros quis urna.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574" name="Group 7"/>
              <p:cNvGrpSpPr/>
              <p:nvPr/>
            </p:nvGrpSpPr>
            <p:grpSpPr>
              <a:xfrm>
                <a:off x="5665680" y="5328720"/>
                <a:ext cx="2638800" cy="0"/>
                <a:chOff x="5665680" y="5328720"/>
                <a:chExt cx="2638800" cy="0"/>
              </a:xfrm>
            </p:grpSpPr>
            <p:sp>
              <p:nvSpPr>
                <p:cNvPr id="575" name="Line 8"/>
                <p:cNvSpPr/>
                <p:nvPr/>
              </p:nvSpPr>
              <p:spPr>
                <a:xfrm>
                  <a:off x="5665680" y="5328720"/>
                  <a:ext cx="2638800" cy="0"/>
                </a:xfrm>
                <a:prstGeom prst="line">
                  <a:avLst/>
                </a:prstGeom>
                <a:ln>
                  <a:solidFill>
                    <a:srgbClr val="003f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76" name="Line 9"/>
                <p:cNvSpPr/>
                <p:nvPr/>
              </p:nvSpPr>
              <p:spPr>
                <a:xfrm>
                  <a:off x="7993080" y="5328720"/>
                  <a:ext cx="311400" cy="0"/>
                </a:xfrm>
                <a:prstGeom prst="line">
                  <a:avLst/>
                </a:prstGeom>
                <a:ln cap="rnd" w="19080">
                  <a:solidFill>
                    <a:srgbClr val="004b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577" name="Group 10"/>
            <p:cNvGrpSpPr/>
            <p:nvPr/>
          </p:nvGrpSpPr>
          <p:grpSpPr>
            <a:xfrm>
              <a:off x="5399280" y="3327480"/>
              <a:ext cx="5953320" cy="1141200"/>
              <a:chOff x="5399280" y="3327480"/>
              <a:chExt cx="5953320" cy="1141200"/>
            </a:xfrm>
          </p:grpSpPr>
          <p:sp>
            <p:nvSpPr>
              <p:cNvPr id="578" name="CustomShape 11"/>
              <p:cNvSpPr/>
              <p:nvPr/>
            </p:nvSpPr>
            <p:spPr>
              <a:xfrm>
                <a:off x="10133640" y="3327480"/>
                <a:ext cx="1218600" cy="638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45000" bIns="45000" anchor="b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GB" sz="1800" spc="-1" strike="noStrike">
                    <a:solidFill>
                      <a:srgbClr val="808080"/>
                    </a:solidFill>
                    <a:latin typeface="Arial"/>
                    <a:ea typeface="League Spartan"/>
                  </a:rPr>
                  <a:t>Your title 03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79" name="CustomShape 12"/>
              <p:cNvSpPr/>
              <p:nvPr/>
            </p:nvSpPr>
            <p:spPr>
              <a:xfrm>
                <a:off x="8939520" y="4028760"/>
                <a:ext cx="2413080" cy="43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Maecenas porttitor congue massa. Fusce posuere, magna sed pulvinar ultricies, purus lectus malesuada libero, sit amet commodo magna eros quis urna.</a:t>
                </a:r>
                <a:endParaRPr b="0" lang="en-US" sz="1100" spc="-1" strike="noStrike">
                  <a:latin typeface="Arial"/>
                </a:endParaRPr>
              </a:p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.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580" name="Group 13"/>
              <p:cNvGrpSpPr/>
              <p:nvPr/>
            </p:nvGrpSpPr>
            <p:grpSpPr>
              <a:xfrm>
                <a:off x="5399280" y="3972960"/>
                <a:ext cx="5921640" cy="1080"/>
                <a:chOff x="5399280" y="3972960"/>
                <a:chExt cx="5921640" cy="1080"/>
              </a:xfrm>
            </p:grpSpPr>
            <p:sp>
              <p:nvSpPr>
                <p:cNvPr id="581" name="Line 14"/>
                <p:cNvSpPr/>
                <p:nvPr/>
              </p:nvSpPr>
              <p:spPr>
                <a:xfrm flipH="1">
                  <a:off x="5399280" y="3972960"/>
                  <a:ext cx="5921640" cy="0"/>
                </a:xfrm>
                <a:prstGeom prst="line">
                  <a:avLst/>
                </a:prstGeom>
                <a:ln>
                  <a:solidFill>
                    <a:srgbClr val="003f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82" name="Line 15"/>
                <p:cNvSpPr/>
                <p:nvPr/>
              </p:nvSpPr>
              <p:spPr>
                <a:xfrm flipH="1">
                  <a:off x="11009520" y="3974040"/>
                  <a:ext cx="311400" cy="0"/>
                </a:xfrm>
                <a:prstGeom prst="line">
                  <a:avLst/>
                </a:prstGeom>
                <a:ln cap="rnd" w="19080">
                  <a:solidFill>
                    <a:srgbClr val="004b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pic>
          <p:nvPicPr>
            <p:cNvPr id="583" name="Graphic 6" descr=""/>
            <p:cNvPicPr/>
            <p:nvPr/>
          </p:nvPicPr>
          <p:blipFill>
            <a:blip r:embed="rId1"/>
            <a:stretch/>
          </p:blipFill>
          <p:spPr>
            <a:xfrm flipH="1">
              <a:off x="5336280" y="3130920"/>
              <a:ext cx="857520" cy="85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4" name="Graphic 5" descr=""/>
            <p:cNvPicPr/>
            <p:nvPr/>
          </p:nvPicPr>
          <p:blipFill>
            <a:blip r:embed="rId2"/>
            <a:stretch/>
          </p:blipFill>
          <p:spPr>
            <a:xfrm flipH="1">
              <a:off x="4350600" y="4776480"/>
              <a:ext cx="1339920" cy="1334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85" name="Group 16"/>
            <p:cNvGrpSpPr/>
            <p:nvPr/>
          </p:nvGrpSpPr>
          <p:grpSpPr>
            <a:xfrm>
              <a:off x="1042560" y="2871360"/>
              <a:ext cx="2229840" cy="1647360"/>
              <a:chOff x="1042560" y="2871360"/>
              <a:chExt cx="2229840" cy="1647360"/>
            </a:xfrm>
          </p:grpSpPr>
          <p:sp>
            <p:nvSpPr>
              <p:cNvPr id="586" name="CustomShape 17"/>
              <p:cNvSpPr/>
              <p:nvPr/>
            </p:nvSpPr>
            <p:spPr>
              <a:xfrm>
                <a:off x="1042560" y="2871360"/>
                <a:ext cx="1218600" cy="638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45000" bIns="45000" anchor="b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GB" sz="1800" spc="-1" strike="noStrike">
                    <a:solidFill>
                      <a:srgbClr val="004b67"/>
                    </a:solidFill>
                    <a:latin typeface="Arial"/>
                    <a:ea typeface="League Spartan"/>
                  </a:rPr>
                  <a:t>Your title 02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87" name="CustomShape 18"/>
              <p:cNvSpPr/>
              <p:nvPr/>
            </p:nvSpPr>
            <p:spPr>
              <a:xfrm>
                <a:off x="1042560" y="3653640"/>
                <a:ext cx="1944720" cy="865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004b67"/>
                    </a:solidFill>
                    <a:latin typeface="Arial"/>
                    <a:ea typeface="DejaVu Sans"/>
                  </a:rPr>
                  <a:t>Fusce posuere, magna sed pulvinar ultricies, purus </a:t>
                </a:r>
                <a:endParaRPr b="0" lang="en-US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004b67"/>
                    </a:solidFill>
                    <a:latin typeface="Arial"/>
                    <a:ea typeface="DejaVu Sans"/>
                  </a:rPr>
                  <a:t>lectus malesuada libero, sit amet commodo magna eros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588" name="Group 19"/>
              <p:cNvGrpSpPr/>
              <p:nvPr/>
            </p:nvGrpSpPr>
            <p:grpSpPr>
              <a:xfrm>
                <a:off x="1054440" y="3564000"/>
                <a:ext cx="2217960" cy="0"/>
                <a:chOff x="1054440" y="3564000"/>
                <a:chExt cx="2217960" cy="0"/>
              </a:xfrm>
            </p:grpSpPr>
            <p:sp>
              <p:nvSpPr>
                <p:cNvPr id="589" name="Line 20"/>
                <p:cNvSpPr/>
                <p:nvPr/>
              </p:nvSpPr>
              <p:spPr>
                <a:xfrm>
                  <a:off x="1054440" y="3564000"/>
                  <a:ext cx="2217960" cy="0"/>
                </a:xfrm>
                <a:prstGeom prst="line">
                  <a:avLst/>
                </a:prstGeom>
                <a:ln>
                  <a:solidFill>
                    <a:srgbClr val="003f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90" name="Line 21"/>
                <p:cNvSpPr/>
                <p:nvPr/>
              </p:nvSpPr>
              <p:spPr>
                <a:xfrm>
                  <a:off x="1054440" y="3564000"/>
                  <a:ext cx="311040" cy="0"/>
                </a:xfrm>
                <a:prstGeom prst="line">
                  <a:avLst/>
                </a:prstGeom>
                <a:ln cap="rnd" w="1908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pic>
          <p:nvPicPr>
            <p:cNvPr id="591" name="Graphic 7" descr=""/>
            <p:cNvPicPr/>
            <p:nvPr/>
          </p:nvPicPr>
          <p:blipFill>
            <a:blip r:embed="rId3"/>
            <a:stretch/>
          </p:blipFill>
          <p:spPr>
            <a:xfrm>
              <a:off x="3060720" y="3165840"/>
              <a:ext cx="1067760" cy="1063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92" name="Group 22"/>
            <p:cNvGrpSpPr/>
            <p:nvPr/>
          </p:nvGrpSpPr>
          <p:grpSpPr>
            <a:xfrm>
              <a:off x="6347520" y="1620720"/>
              <a:ext cx="5004720" cy="1141560"/>
              <a:chOff x="6347520" y="1620720"/>
              <a:chExt cx="5004720" cy="1141560"/>
            </a:xfrm>
          </p:grpSpPr>
          <p:sp>
            <p:nvSpPr>
              <p:cNvPr id="593" name="CustomShape 23"/>
              <p:cNvSpPr/>
              <p:nvPr/>
            </p:nvSpPr>
            <p:spPr>
              <a:xfrm>
                <a:off x="10133640" y="1620720"/>
                <a:ext cx="1218600" cy="638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45000" bIns="45000" anchor="b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GB" sz="1800" spc="-1" strike="noStrike">
                    <a:solidFill>
                      <a:srgbClr val="808080"/>
                    </a:solidFill>
                    <a:latin typeface="Arial"/>
                    <a:ea typeface="League Spartan"/>
                  </a:rPr>
                  <a:t>Your title 04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94" name="CustomShape 24"/>
              <p:cNvSpPr/>
              <p:nvPr/>
            </p:nvSpPr>
            <p:spPr>
              <a:xfrm>
                <a:off x="8906400" y="2322360"/>
                <a:ext cx="2445840" cy="43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Maecenas porttitor congue massa. Fusce posuere, magna sed pulvinar ultricies, purus lectus malesuada libero, sit amet commodo magna eros quis urna.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595" name="Group 25"/>
              <p:cNvGrpSpPr/>
              <p:nvPr/>
            </p:nvGrpSpPr>
            <p:grpSpPr>
              <a:xfrm>
                <a:off x="6347520" y="2267280"/>
                <a:ext cx="4973400" cy="26280"/>
                <a:chOff x="6347520" y="2267280"/>
                <a:chExt cx="4973400" cy="26280"/>
              </a:xfrm>
            </p:grpSpPr>
            <p:sp>
              <p:nvSpPr>
                <p:cNvPr id="596" name="Line 26"/>
                <p:cNvSpPr/>
                <p:nvPr/>
              </p:nvSpPr>
              <p:spPr>
                <a:xfrm flipH="1">
                  <a:off x="6347520" y="2267280"/>
                  <a:ext cx="4973400" cy="26280"/>
                </a:xfrm>
                <a:prstGeom prst="line">
                  <a:avLst/>
                </a:prstGeom>
                <a:ln>
                  <a:solidFill>
                    <a:srgbClr val="003f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97" name="Line 27"/>
                <p:cNvSpPr/>
                <p:nvPr/>
              </p:nvSpPr>
              <p:spPr>
                <a:xfrm flipH="1">
                  <a:off x="11009520" y="2267280"/>
                  <a:ext cx="311400" cy="0"/>
                </a:xfrm>
                <a:prstGeom prst="line">
                  <a:avLst/>
                </a:prstGeom>
                <a:ln cap="rnd" w="19080">
                  <a:solidFill>
                    <a:srgbClr val="004b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pic>
          <p:nvPicPr>
            <p:cNvPr id="598" name="Graphic 12" descr=""/>
            <p:cNvPicPr/>
            <p:nvPr/>
          </p:nvPicPr>
          <p:blipFill>
            <a:blip r:embed="rId4"/>
            <a:stretch/>
          </p:blipFill>
          <p:spPr>
            <a:xfrm flipH="1">
              <a:off x="5721840" y="1984680"/>
              <a:ext cx="626040" cy="623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9" name="图片 48" descr=""/>
            <p:cNvPicPr/>
            <p:nvPr/>
          </p:nvPicPr>
          <p:blipFill>
            <a:blip r:embed="rId5"/>
            <a:stretch/>
          </p:blipFill>
          <p:spPr>
            <a:xfrm>
              <a:off x="5837760" y="2107080"/>
              <a:ext cx="386280" cy="39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0" name="图片 49" descr=""/>
            <p:cNvPicPr/>
            <p:nvPr/>
          </p:nvPicPr>
          <p:blipFill>
            <a:blip r:embed="rId6"/>
            <a:stretch/>
          </p:blipFill>
          <p:spPr>
            <a:xfrm>
              <a:off x="3259440" y="3351240"/>
              <a:ext cx="641880" cy="66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1" name="图片 50" descr=""/>
            <p:cNvPicPr/>
            <p:nvPr/>
          </p:nvPicPr>
          <p:blipFill>
            <a:blip r:embed="rId7"/>
            <a:stretch/>
          </p:blipFill>
          <p:spPr>
            <a:xfrm>
              <a:off x="5493600" y="3295440"/>
              <a:ext cx="532080" cy="541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2" name="图片 51" descr=""/>
            <p:cNvPicPr/>
            <p:nvPr/>
          </p:nvPicPr>
          <p:blipFill>
            <a:blip r:embed="rId8"/>
            <a:stretch/>
          </p:blipFill>
          <p:spPr>
            <a:xfrm>
              <a:off x="4633560" y="5026680"/>
              <a:ext cx="764280" cy="7815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604" name="图片 36" descr=""/>
          <p:cNvPicPr/>
          <p:nvPr/>
        </p:nvPicPr>
        <p:blipFill>
          <a:blip r:embed="rId1"/>
          <a:srcRect l="6419" t="0" r="10167" b="0"/>
          <a:stretch/>
        </p:blipFill>
        <p:spPr>
          <a:xfrm>
            <a:off x="8721360" y="1937160"/>
            <a:ext cx="2354040" cy="327996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963000" y="2847960"/>
            <a:ext cx="2289600" cy="2369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08000" rIns="72000" tIns="576000" bIns="45000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808080"/>
                </a:solidFill>
                <a:latin typeface="Arial"/>
                <a:ea typeface="DejaVu Sans"/>
              </a:rPr>
              <a:t>Samna is a developer interface tool (upper computer) designed for the company's chip product tool chain and real-time interaction environment.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808080"/>
                </a:solidFill>
                <a:latin typeface="Arial"/>
                <a:ea typeface="DejaVu Sans"/>
              </a:rPr>
              <a:t>Its core is written in C++ language and provides Python API and data visualization tools externally.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3550320" y="2847960"/>
            <a:ext cx="2289600" cy="2369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08000" rIns="72000" tIns="576000" bIns="45000">
            <a:normAutofit fontScale="9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808080"/>
                </a:solidFill>
                <a:latin typeface="Arial"/>
                <a:ea typeface="DejaVu Sans"/>
              </a:rPr>
              <a:t>With Samna, users can easily configure the pulsed neural network inside the company's on-board brain-like chip and process event-based data streams in real time.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808080"/>
                </a:solidFill>
                <a:latin typeface="Arial"/>
                <a:ea typeface="DejaVu Sans"/>
              </a:rPr>
              <a:t>Samna is compatible with Rockpool and Sinabs, and supports configuration of pulsed-neural networks generated by these two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137280" y="2847960"/>
            <a:ext cx="2289600" cy="2369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08000" rIns="72000" tIns="576000" bIns="45000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808080"/>
                </a:solidFill>
                <a:latin typeface="Arial"/>
                <a:ea typeface="DejaVu Sans"/>
              </a:rPr>
              <a:t>Samna is compatible with Rockpool and Sinabs, and supports configuration of pulsed-neural networks generated by these two pulsed-neural network simulation and development frameworks onto the company's chips.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8" name="CustomShape 5"/>
          <p:cNvSpPr/>
          <p:nvPr/>
        </p:nvSpPr>
        <p:spPr>
          <a:xfrm>
            <a:off x="963000" y="1937160"/>
            <a:ext cx="2289600" cy="1134720"/>
          </a:xfrm>
          <a:prstGeom prst="flowChartOffpageConnector">
            <a:avLst/>
          </a:prstGeom>
          <a:solidFill>
            <a:srgbClr val="00bd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72000" tIns="0" bIns="45000"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Samna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9" name="CustomShape 6"/>
          <p:cNvSpPr/>
          <p:nvPr/>
        </p:nvSpPr>
        <p:spPr>
          <a:xfrm>
            <a:off x="3551400" y="1937160"/>
            <a:ext cx="2289600" cy="1134720"/>
          </a:xfrm>
          <a:prstGeom prst="flowChartOffpageConnector">
            <a:avLst/>
          </a:prstGeom>
          <a:solidFill>
            <a:srgbClr val="004b6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72000" tIns="0" bIns="45000"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Rockpool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0" name="CustomShape 7"/>
          <p:cNvSpPr/>
          <p:nvPr/>
        </p:nvSpPr>
        <p:spPr>
          <a:xfrm>
            <a:off x="6136200" y="1937160"/>
            <a:ext cx="2289600" cy="1134720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72000" tIns="0" bIns="45000"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Sinabs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1" name="CustomShape 8"/>
          <p:cNvSpPr/>
          <p:nvPr/>
        </p:nvSpPr>
        <p:spPr>
          <a:xfrm>
            <a:off x="8920800" y="4365000"/>
            <a:ext cx="1955160" cy="945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DengXian"/>
                <a:ea typeface="DejaVu Sans"/>
              </a:rPr>
              <a:t>DYNAP ™ - CNN development board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2" name="CustomShape 9"/>
          <p:cNvSpPr/>
          <p:nvPr/>
        </p:nvSpPr>
        <p:spPr>
          <a:xfrm>
            <a:off x="963000" y="5396760"/>
            <a:ext cx="10112400" cy="535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80000" rIns="180000" tIns="45000" bIns="45000"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808080"/>
                </a:solidFill>
                <a:latin typeface="Arial"/>
                <a:ea typeface="DejaVu Sans"/>
              </a:rPr>
              <a:t>Reference:</a:t>
            </a:r>
            <a:br/>
            <a:r>
              <a:rPr b="0" lang="en-GB" sz="1100" spc="-1" strike="noStrike">
                <a:solidFill>
                  <a:srgbClr val="808080"/>
                </a:solidFill>
                <a:latin typeface="Arial"/>
                <a:ea typeface="DejaVu Sans"/>
              </a:rPr>
              <a:t>Indiveri, G., Corradi, F., Qiao, N. “Neuromorphic architectures for spiking deep neural networks. In Electron Devices Meeting (2015).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614" name="Group 2"/>
          <p:cNvGrpSpPr/>
          <p:nvPr/>
        </p:nvGrpSpPr>
        <p:grpSpPr>
          <a:xfrm>
            <a:off x="884160" y="2040120"/>
            <a:ext cx="10442520" cy="3746160"/>
            <a:chOff x="884160" y="2040120"/>
            <a:chExt cx="10442520" cy="3746160"/>
          </a:xfrm>
        </p:grpSpPr>
        <p:sp>
          <p:nvSpPr>
            <p:cNvPr id="615" name="Line 3"/>
            <p:cNvSpPr/>
            <p:nvPr/>
          </p:nvSpPr>
          <p:spPr>
            <a:xfrm>
              <a:off x="1313280" y="2869920"/>
              <a:ext cx="5911200" cy="0"/>
            </a:xfrm>
            <a:prstGeom prst="line">
              <a:avLst/>
            </a:prstGeom>
            <a:ln w="324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Line 4"/>
            <p:cNvSpPr/>
            <p:nvPr/>
          </p:nvSpPr>
          <p:spPr>
            <a:xfrm>
              <a:off x="1313280" y="3379680"/>
              <a:ext cx="5911200" cy="0"/>
            </a:xfrm>
            <a:prstGeom prst="line">
              <a:avLst/>
            </a:prstGeom>
            <a:ln w="324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Line 5"/>
            <p:cNvSpPr/>
            <p:nvPr/>
          </p:nvSpPr>
          <p:spPr>
            <a:xfrm>
              <a:off x="1313280" y="3889800"/>
              <a:ext cx="5911200" cy="0"/>
            </a:xfrm>
            <a:prstGeom prst="line">
              <a:avLst/>
            </a:prstGeom>
            <a:ln w="324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Line 6"/>
            <p:cNvSpPr/>
            <p:nvPr/>
          </p:nvSpPr>
          <p:spPr>
            <a:xfrm>
              <a:off x="1313280" y="4399560"/>
              <a:ext cx="5911200" cy="0"/>
            </a:xfrm>
            <a:prstGeom prst="line">
              <a:avLst/>
            </a:prstGeom>
            <a:ln w="324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Line 7"/>
            <p:cNvSpPr/>
            <p:nvPr/>
          </p:nvSpPr>
          <p:spPr>
            <a:xfrm>
              <a:off x="1313280" y="4908960"/>
              <a:ext cx="5911200" cy="0"/>
            </a:xfrm>
            <a:prstGeom prst="line">
              <a:avLst/>
            </a:prstGeom>
            <a:ln w="324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620" name="Group 8"/>
            <p:cNvGrpSpPr/>
            <p:nvPr/>
          </p:nvGrpSpPr>
          <p:grpSpPr>
            <a:xfrm>
              <a:off x="5785560" y="2053800"/>
              <a:ext cx="1441440" cy="3688200"/>
              <a:chOff x="5785560" y="2053800"/>
              <a:chExt cx="1441440" cy="3688200"/>
            </a:xfrm>
          </p:grpSpPr>
          <p:sp>
            <p:nvSpPr>
              <p:cNvPr id="621" name="CustomShape 9"/>
              <p:cNvSpPr/>
              <p:nvPr/>
            </p:nvSpPr>
            <p:spPr>
              <a:xfrm>
                <a:off x="5789160" y="2053800"/>
                <a:ext cx="1437840" cy="445320"/>
              </a:xfrm>
              <a:prstGeom prst="rect">
                <a:avLst/>
              </a:prstGeom>
              <a:solidFill>
                <a:srgbClr val="92d050"/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GB" sz="11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Title here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22" name="CustomShape 10"/>
              <p:cNvSpPr/>
              <p:nvPr/>
            </p:nvSpPr>
            <p:spPr>
              <a:xfrm>
                <a:off x="5785560" y="2548800"/>
                <a:ext cx="1437840" cy="3193200"/>
              </a:xfrm>
              <a:prstGeom prst="rect">
                <a:avLst/>
              </a:prstGeom>
              <a:noFill/>
              <a:ln w="936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72000" anchor="b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GB" sz="12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Year 4</a:t>
                </a:r>
                <a:endParaRPr b="0" lang="en-US" sz="1200" spc="-1" strike="noStrike">
                  <a:latin typeface="Arial"/>
                </a:endParaRPr>
              </a:p>
            </p:txBody>
          </p:sp>
          <p:grpSp>
            <p:nvGrpSpPr>
              <p:cNvPr id="623" name="Group 11"/>
              <p:cNvGrpSpPr/>
              <p:nvPr/>
            </p:nvGrpSpPr>
            <p:grpSpPr>
              <a:xfrm>
                <a:off x="6213960" y="4724640"/>
                <a:ext cx="581040" cy="693000"/>
                <a:chOff x="6213960" y="4724640"/>
                <a:chExt cx="581040" cy="693000"/>
              </a:xfrm>
            </p:grpSpPr>
            <p:sp>
              <p:nvSpPr>
                <p:cNvPr id="624" name="CustomShape 12"/>
                <p:cNvSpPr/>
                <p:nvPr/>
              </p:nvSpPr>
              <p:spPr>
                <a:xfrm>
                  <a:off x="6213960" y="4724640"/>
                  <a:ext cx="203400" cy="69300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92d050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25" name="CustomShape 13"/>
                <p:cNvSpPr/>
                <p:nvPr/>
              </p:nvSpPr>
              <p:spPr>
                <a:xfrm>
                  <a:off x="6591600" y="4909320"/>
                  <a:ext cx="203400" cy="50832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92d050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626" name="Group 14"/>
            <p:cNvGrpSpPr/>
            <p:nvPr/>
          </p:nvGrpSpPr>
          <p:grpSpPr>
            <a:xfrm>
              <a:off x="1313280" y="2053800"/>
              <a:ext cx="1441440" cy="3688200"/>
              <a:chOff x="1313280" y="2053800"/>
              <a:chExt cx="1441440" cy="3688200"/>
            </a:xfrm>
          </p:grpSpPr>
          <p:sp>
            <p:nvSpPr>
              <p:cNvPr id="627" name="CustomShape 15"/>
              <p:cNvSpPr/>
              <p:nvPr/>
            </p:nvSpPr>
            <p:spPr>
              <a:xfrm>
                <a:off x="1313280" y="2053800"/>
                <a:ext cx="1441440" cy="445320"/>
              </a:xfrm>
              <a:prstGeom prst="rect">
                <a:avLst/>
              </a:prstGeom>
              <a:solidFill>
                <a:srgbClr val="00bdd6"/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GB" sz="11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Title here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28" name="CustomShape 16"/>
              <p:cNvSpPr/>
              <p:nvPr/>
            </p:nvSpPr>
            <p:spPr>
              <a:xfrm>
                <a:off x="1313280" y="2548800"/>
                <a:ext cx="1441440" cy="3193200"/>
              </a:xfrm>
              <a:prstGeom prst="rect">
                <a:avLst/>
              </a:prstGeom>
              <a:noFill/>
              <a:ln w="936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72000" anchor="b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GB" sz="12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Year 1</a:t>
                </a:r>
                <a:endParaRPr b="0" lang="en-US" sz="1200" spc="-1" strike="noStrike">
                  <a:latin typeface="Arial"/>
                </a:endParaRPr>
              </a:p>
            </p:txBody>
          </p:sp>
          <p:grpSp>
            <p:nvGrpSpPr>
              <p:cNvPr id="629" name="Group 17"/>
              <p:cNvGrpSpPr/>
              <p:nvPr/>
            </p:nvGrpSpPr>
            <p:grpSpPr>
              <a:xfrm>
                <a:off x="1743480" y="2703600"/>
                <a:ext cx="581400" cy="2714040"/>
                <a:chOff x="1743480" y="2703600"/>
                <a:chExt cx="581400" cy="2714040"/>
              </a:xfrm>
            </p:grpSpPr>
            <p:sp>
              <p:nvSpPr>
                <p:cNvPr id="630" name="CustomShape 18"/>
                <p:cNvSpPr/>
                <p:nvPr/>
              </p:nvSpPr>
              <p:spPr>
                <a:xfrm>
                  <a:off x="1743480" y="2703600"/>
                  <a:ext cx="203400" cy="271404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00bdd6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31" name="CustomShape 19"/>
                <p:cNvSpPr/>
                <p:nvPr/>
              </p:nvSpPr>
              <p:spPr>
                <a:xfrm>
                  <a:off x="2121480" y="4199760"/>
                  <a:ext cx="203400" cy="121788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00bdd6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632" name="Group 20"/>
            <p:cNvGrpSpPr/>
            <p:nvPr/>
          </p:nvGrpSpPr>
          <p:grpSpPr>
            <a:xfrm>
              <a:off x="2804040" y="2053800"/>
              <a:ext cx="1441800" cy="3688200"/>
              <a:chOff x="2804040" y="2053800"/>
              <a:chExt cx="1441800" cy="3688200"/>
            </a:xfrm>
          </p:grpSpPr>
          <p:sp>
            <p:nvSpPr>
              <p:cNvPr id="633" name="CustomShape 21"/>
              <p:cNvSpPr/>
              <p:nvPr/>
            </p:nvSpPr>
            <p:spPr>
              <a:xfrm>
                <a:off x="2805480" y="2053800"/>
                <a:ext cx="1440360" cy="445320"/>
              </a:xfrm>
              <a:prstGeom prst="rect">
                <a:avLst/>
              </a:prstGeom>
              <a:solidFill>
                <a:srgbClr val="004b67"/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GB" sz="11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Title here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34" name="CustomShape 22"/>
              <p:cNvSpPr/>
              <p:nvPr/>
            </p:nvSpPr>
            <p:spPr>
              <a:xfrm>
                <a:off x="2804040" y="2548800"/>
                <a:ext cx="1440360" cy="3193200"/>
              </a:xfrm>
              <a:prstGeom prst="rect">
                <a:avLst/>
              </a:prstGeom>
              <a:noFill/>
              <a:ln w="936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72000" anchor="b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GB" sz="1200" spc="-1" strike="noStrike">
                    <a:solidFill>
                      <a:srgbClr val="808080"/>
                    </a:solidFill>
                    <a:latin typeface="Arial"/>
                    <a:ea typeface="DejaVu Sans"/>
                  </a:rPr>
                  <a:t>Year 2 </a:t>
                </a:r>
                <a:endParaRPr b="0" lang="en-US" sz="1200" spc="-1" strike="noStrike">
                  <a:latin typeface="Arial"/>
                </a:endParaRPr>
              </a:p>
            </p:txBody>
          </p:sp>
          <p:grpSp>
            <p:nvGrpSpPr>
              <p:cNvPr id="635" name="Group 23"/>
              <p:cNvGrpSpPr/>
              <p:nvPr/>
            </p:nvGrpSpPr>
            <p:grpSpPr>
              <a:xfrm>
                <a:off x="3233520" y="3380400"/>
                <a:ext cx="581400" cy="2037240"/>
                <a:chOff x="3233520" y="3380400"/>
                <a:chExt cx="581400" cy="2037240"/>
              </a:xfrm>
            </p:grpSpPr>
            <p:sp>
              <p:nvSpPr>
                <p:cNvPr id="636" name="CustomShape 24"/>
                <p:cNvSpPr/>
                <p:nvPr/>
              </p:nvSpPr>
              <p:spPr>
                <a:xfrm>
                  <a:off x="3233520" y="3380400"/>
                  <a:ext cx="203400" cy="203724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004b67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37" name="CustomShape 25"/>
                <p:cNvSpPr/>
                <p:nvPr/>
              </p:nvSpPr>
              <p:spPr>
                <a:xfrm>
                  <a:off x="3611520" y="3906000"/>
                  <a:ext cx="203400" cy="151164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004b67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638" name="Group 26"/>
            <p:cNvGrpSpPr/>
            <p:nvPr/>
          </p:nvGrpSpPr>
          <p:grpSpPr>
            <a:xfrm>
              <a:off x="4294800" y="2053800"/>
              <a:ext cx="1441440" cy="3688200"/>
              <a:chOff x="4294800" y="2053800"/>
              <a:chExt cx="1441440" cy="3688200"/>
            </a:xfrm>
          </p:grpSpPr>
          <p:sp>
            <p:nvSpPr>
              <p:cNvPr id="639" name="CustomShape 27"/>
              <p:cNvSpPr/>
              <p:nvPr/>
            </p:nvSpPr>
            <p:spPr>
              <a:xfrm>
                <a:off x="4297320" y="2053800"/>
                <a:ext cx="1438920" cy="445320"/>
              </a:xfrm>
              <a:prstGeom prst="rect">
                <a:avLst/>
              </a:prstGeom>
              <a:solidFill>
                <a:srgbClr val="ff9300"/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GB" sz="11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Title here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40" name="CustomShape 28"/>
              <p:cNvSpPr/>
              <p:nvPr/>
            </p:nvSpPr>
            <p:spPr>
              <a:xfrm>
                <a:off x="4294800" y="2548800"/>
                <a:ext cx="1438920" cy="3193200"/>
              </a:xfrm>
              <a:prstGeom prst="rect">
                <a:avLst/>
              </a:prstGeom>
              <a:solidFill>
                <a:srgbClr val="ff9300">
                  <a:alpha val="50000"/>
                </a:srgbClr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72000" anchor="b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GB" sz="12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Year 3</a:t>
                </a:r>
                <a:endParaRPr b="0" lang="en-US" sz="1200" spc="-1" strike="noStrike">
                  <a:latin typeface="Arial"/>
                </a:endParaRPr>
              </a:p>
            </p:txBody>
          </p:sp>
          <p:grpSp>
            <p:nvGrpSpPr>
              <p:cNvPr id="641" name="Group 29"/>
              <p:cNvGrpSpPr/>
              <p:nvPr/>
            </p:nvGrpSpPr>
            <p:grpSpPr>
              <a:xfrm>
                <a:off x="4723920" y="3889800"/>
                <a:ext cx="581040" cy="1527480"/>
                <a:chOff x="4723920" y="3889800"/>
                <a:chExt cx="581040" cy="1527480"/>
              </a:xfrm>
            </p:grpSpPr>
            <p:sp>
              <p:nvSpPr>
                <p:cNvPr id="642" name="CustomShape 30"/>
                <p:cNvSpPr/>
                <p:nvPr/>
              </p:nvSpPr>
              <p:spPr>
                <a:xfrm>
                  <a:off x="4723920" y="3889800"/>
                  <a:ext cx="203400" cy="152748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ffffff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43" name="CustomShape 31"/>
                <p:cNvSpPr/>
                <p:nvPr/>
              </p:nvSpPr>
              <p:spPr>
                <a:xfrm>
                  <a:off x="5101560" y="4110480"/>
                  <a:ext cx="203400" cy="1306800"/>
                </a:xfrm>
                <a:prstGeom prst="upArrow">
                  <a:avLst>
                    <a:gd name="adj1" fmla="val 100000"/>
                    <a:gd name="adj2" fmla="val 50000"/>
                  </a:avLst>
                </a:prstGeom>
                <a:solidFill>
                  <a:srgbClr val="ffffff"/>
                </a:solidFill>
                <a:ln w="936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sp>
          <p:nvSpPr>
            <p:cNvPr id="644" name="CustomShape 32"/>
            <p:cNvSpPr/>
            <p:nvPr/>
          </p:nvSpPr>
          <p:spPr>
            <a:xfrm>
              <a:off x="884160" y="279036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100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45" name="Line 33"/>
            <p:cNvSpPr/>
            <p:nvPr/>
          </p:nvSpPr>
          <p:spPr>
            <a:xfrm>
              <a:off x="1313280" y="5418720"/>
              <a:ext cx="5911200" cy="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34"/>
            <p:cNvSpPr/>
            <p:nvPr/>
          </p:nvSpPr>
          <p:spPr>
            <a:xfrm>
              <a:off x="884160" y="533880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0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47" name="CustomShape 35"/>
            <p:cNvSpPr/>
            <p:nvPr/>
          </p:nvSpPr>
          <p:spPr>
            <a:xfrm>
              <a:off x="884160" y="482904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20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48" name="CustomShape 36"/>
            <p:cNvSpPr/>
            <p:nvPr/>
          </p:nvSpPr>
          <p:spPr>
            <a:xfrm>
              <a:off x="884160" y="431928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40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49" name="CustomShape 37"/>
            <p:cNvSpPr/>
            <p:nvPr/>
          </p:nvSpPr>
          <p:spPr>
            <a:xfrm>
              <a:off x="884160" y="380988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60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50" name="CustomShape 38"/>
            <p:cNvSpPr/>
            <p:nvPr/>
          </p:nvSpPr>
          <p:spPr>
            <a:xfrm>
              <a:off x="884160" y="3300120"/>
              <a:ext cx="305640" cy="15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80</a:t>
              </a:r>
              <a:endParaRPr b="0" lang="en-US" sz="1100" spc="-1" strike="noStrike">
                <a:latin typeface="Arial"/>
              </a:endParaRPr>
            </a:p>
          </p:txBody>
        </p:sp>
        <p:grpSp>
          <p:nvGrpSpPr>
            <p:cNvPr id="651" name="Group 39"/>
            <p:cNvGrpSpPr/>
            <p:nvPr/>
          </p:nvGrpSpPr>
          <p:grpSpPr>
            <a:xfrm>
              <a:off x="8302680" y="2040120"/>
              <a:ext cx="3024000" cy="3746160"/>
              <a:chOff x="8302680" y="2040120"/>
              <a:chExt cx="3024000" cy="3746160"/>
            </a:xfrm>
          </p:grpSpPr>
          <p:sp>
            <p:nvSpPr>
              <p:cNvPr id="652" name="CustomShape 40"/>
              <p:cNvSpPr/>
              <p:nvPr/>
            </p:nvSpPr>
            <p:spPr>
              <a:xfrm>
                <a:off x="8302680" y="2040120"/>
                <a:ext cx="3022920" cy="72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spcBef>
                    <a:spcPts val="1199"/>
                  </a:spcBef>
                  <a:tabLst>
                    <a:tab algn="l" pos="0"/>
                  </a:tabLst>
                </a:pPr>
                <a:r>
                  <a:rPr b="1" lang="en-GB" sz="1600" spc="-1" strike="noStrike">
                    <a:solidFill>
                      <a:srgbClr val="004b67"/>
                    </a:solidFill>
                    <a:latin typeface="Arial"/>
                    <a:ea typeface="DejaVu Sans"/>
                  </a:rPr>
                  <a:t>Your title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a6a6a6"/>
                    </a:solidFill>
                    <a:latin typeface="Arial"/>
                    <a:ea typeface="DejaVu Sans"/>
                  </a:rPr>
                  <a:t>Pellentesque habitant morbi tristique senectus et netus et malesuada fames ac turpis egestas.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53" name="CustomShape 41"/>
              <p:cNvSpPr/>
              <p:nvPr/>
            </p:nvSpPr>
            <p:spPr>
              <a:xfrm>
                <a:off x="8302680" y="3048840"/>
                <a:ext cx="3022920" cy="72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spcBef>
                    <a:spcPts val="1199"/>
                  </a:spcBef>
                  <a:tabLst>
                    <a:tab algn="l" pos="0"/>
                  </a:tabLst>
                </a:pPr>
                <a:r>
                  <a:rPr b="1" lang="en-GB" sz="1600" spc="-1" strike="noStrike">
                    <a:solidFill>
                      <a:srgbClr val="004b67"/>
                    </a:solidFill>
                    <a:latin typeface="Arial"/>
                    <a:ea typeface="DejaVu Sans"/>
                  </a:rPr>
                  <a:t>Your title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a6a6a6"/>
                    </a:solidFill>
                    <a:latin typeface="Arial"/>
                    <a:ea typeface="DejaVu Sans"/>
                  </a:rPr>
                  <a:t>Pellentesque habitant morbi tristique senectus et netus et malesuada fames ac turpis egestas.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54" name="CustomShape 42"/>
              <p:cNvSpPr/>
              <p:nvPr/>
            </p:nvSpPr>
            <p:spPr>
              <a:xfrm>
                <a:off x="8302680" y="4057200"/>
                <a:ext cx="3022920" cy="72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spcBef>
                    <a:spcPts val="1199"/>
                  </a:spcBef>
                  <a:tabLst>
                    <a:tab algn="l" pos="0"/>
                  </a:tabLst>
                </a:pPr>
                <a:r>
                  <a:rPr b="1" lang="en-GB" sz="1600" spc="-1" strike="noStrike">
                    <a:solidFill>
                      <a:srgbClr val="ff9300"/>
                    </a:solidFill>
                    <a:latin typeface="Arial"/>
                    <a:ea typeface="DejaVu Sans"/>
                  </a:rPr>
                  <a:t>Your title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ff9300"/>
                    </a:solidFill>
                    <a:latin typeface="Arial"/>
                    <a:ea typeface="DejaVu Sans"/>
                  </a:rPr>
                  <a:t>Pellentesque habitant morbi tristique senectus et netus et malesuada fames ac turpis egestas.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55" name="CustomShape 43"/>
              <p:cNvSpPr/>
              <p:nvPr/>
            </p:nvSpPr>
            <p:spPr>
              <a:xfrm>
                <a:off x="8302680" y="5065920"/>
                <a:ext cx="3022920" cy="72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spcBef>
                    <a:spcPts val="1199"/>
                  </a:spcBef>
                  <a:tabLst>
                    <a:tab algn="l" pos="0"/>
                  </a:tabLst>
                </a:pPr>
                <a:r>
                  <a:rPr b="1" lang="en-GB" sz="1600" spc="-1" strike="noStrike">
                    <a:solidFill>
                      <a:srgbClr val="004b67"/>
                    </a:solidFill>
                    <a:latin typeface="Arial"/>
                    <a:ea typeface="DejaVu Sans"/>
                  </a:rPr>
                  <a:t>Your title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100" spc="-1" strike="noStrike">
                    <a:solidFill>
                      <a:srgbClr val="a6a6a6"/>
                    </a:solidFill>
                    <a:latin typeface="Arial"/>
                    <a:ea typeface="DejaVu Sans"/>
                  </a:rPr>
                  <a:t>Pellentesque habitant morbi tristique senectus et netus et malesuada fames ac turpis egestas.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56" name="Line 44"/>
              <p:cNvSpPr/>
              <p:nvPr/>
            </p:nvSpPr>
            <p:spPr>
              <a:xfrm>
                <a:off x="8303760" y="2904480"/>
                <a:ext cx="3022920" cy="0"/>
              </a:xfrm>
              <a:prstGeom prst="line">
                <a:avLst/>
              </a:prstGeom>
              <a:ln>
                <a:solidFill>
                  <a:srgbClr val="003f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7" name="Line 45"/>
              <p:cNvSpPr/>
              <p:nvPr/>
            </p:nvSpPr>
            <p:spPr>
              <a:xfrm>
                <a:off x="8303760" y="3913200"/>
                <a:ext cx="3022920" cy="0"/>
              </a:xfrm>
              <a:prstGeom prst="line">
                <a:avLst/>
              </a:prstGeom>
              <a:ln>
                <a:solidFill>
                  <a:srgbClr val="003f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8" name="Line 46"/>
              <p:cNvSpPr/>
              <p:nvPr/>
            </p:nvSpPr>
            <p:spPr>
              <a:xfrm>
                <a:off x="8303760" y="4921920"/>
                <a:ext cx="3022920" cy="0"/>
              </a:xfrm>
              <a:prstGeom prst="line">
                <a:avLst/>
              </a:prstGeom>
              <a:ln>
                <a:solidFill>
                  <a:srgbClr val="003f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9" name="Line 47"/>
              <p:cNvSpPr/>
              <p:nvPr/>
            </p:nvSpPr>
            <p:spPr>
              <a:xfrm>
                <a:off x="8303760" y="4921920"/>
                <a:ext cx="340560" cy="0"/>
              </a:xfrm>
              <a:prstGeom prst="line">
                <a:avLst/>
              </a:prstGeom>
              <a:ln cap="rnd" w="19080">
                <a:solidFill>
                  <a:srgbClr val="004b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0" name="Line 48"/>
              <p:cNvSpPr/>
              <p:nvPr/>
            </p:nvSpPr>
            <p:spPr>
              <a:xfrm>
                <a:off x="8303760" y="2904480"/>
                <a:ext cx="340560" cy="0"/>
              </a:xfrm>
              <a:prstGeom prst="line">
                <a:avLst/>
              </a:prstGeom>
              <a:ln cap="rnd" w="19080">
                <a:solidFill>
                  <a:srgbClr val="004b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1" name="Line 49"/>
              <p:cNvSpPr/>
              <p:nvPr/>
            </p:nvSpPr>
            <p:spPr>
              <a:xfrm>
                <a:off x="8303760" y="3913200"/>
                <a:ext cx="340560" cy="0"/>
              </a:xfrm>
              <a:prstGeom prst="line">
                <a:avLst/>
              </a:prstGeom>
              <a:ln cap="rnd" w="19080">
                <a:solidFill>
                  <a:srgbClr val="004b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662" name="Group 50"/>
            <p:cNvGrpSpPr/>
            <p:nvPr/>
          </p:nvGrpSpPr>
          <p:grpSpPr>
            <a:xfrm>
              <a:off x="7731720" y="5221800"/>
              <a:ext cx="482040" cy="482040"/>
              <a:chOff x="7731720" y="5221800"/>
              <a:chExt cx="482040" cy="482040"/>
            </a:xfrm>
          </p:grpSpPr>
          <p:sp>
            <p:nvSpPr>
              <p:cNvPr id="663" name="CustomShape 51"/>
              <p:cNvSpPr/>
              <p:nvPr/>
            </p:nvSpPr>
            <p:spPr>
              <a:xfrm>
                <a:off x="7731720" y="5221800"/>
                <a:ext cx="482040" cy="482040"/>
              </a:xfrm>
              <a:prstGeom prst="ellipse">
                <a:avLst/>
              </a:prstGeom>
              <a:noFill/>
              <a:ln w="9360">
                <a:solidFill>
                  <a:srgbClr val="004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64" name="Graphic 97" descr=""/>
              <p:cNvPicPr/>
              <p:nvPr/>
            </p:nvPicPr>
            <p:blipFill>
              <a:blip r:embed="rId1"/>
              <a:stretch/>
            </p:blipFill>
            <p:spPr>
              <a:xfrm>
                <a:off x="7839720" y="5329800"/>
                <a:ext cx="266040" cy="2660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65" name="Group 52"/>
            <p:cNvGrpSpPr/>
            <p:nvPr/>
          </p:nvGrpSpPr>
          <p:grpSpPr>
            <a:xfrm>
              <a:off x="7731720" y="2211120"/>
              <a:ext cx="482040" cy="482040"/>
              <a:chOff x="7731720" y="2211120"/>
              <a:chExt cx="482040" cy="482040"/>
            </a:xfrm>
          </p:grpSpPr>
          <p:sp>
            <p:nvSpPr>
              <p:cNvPr id="666" name="CustomShape 53"/>
              <p:cNvSpPr/>
              <p:nvPr/>
            </p:nvSpPr>
            <p:spPr>
              <a:xfrm>
                <a:off x="7731720" y="2211120"/>
                <a:ext cx="482040" cy="482040"/>
              </a:xfrm>
              <a:prstGeom prst="ellipse">
                <a:avLst/>
              </a:prstGeom>
              <a:noFill/>
              <a:ln w="9360">
                <a:solidFill>
                  <a:srgbClr val="004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67" name="Graphic 98" descr=""/>
              <p:cNvPicPr/>
              <p:nvPr/>
            </p:nvPicPr>
            <p:blipFill>
              <a:blip r:embed="rId2"/>
              <a:stretch/>
            </p:blipFill>
            <p:spPr>
              <a:xfrm>
                <a:off x="7886880" y="2326680"/>
                <a:ext cx="263520" cy="26352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68" name="Group 54"/>
            <p:cNvGrpSpPr/>
            <p:nvPr/>
          </p:nvGrpSpPr>
          <p:grpSpPr>
            <a:xfrm>
              <a:off x="7731720" y="3168000"/>
              <a:ext cx="482040" cy="482040"/>
              <a:chOff x="7731720" y="3168000"/>
              <a:chExt cx="482040" cy="482040"/>
            </a:xfrm>
          </p:grpSpPr>
          <p:sp>
            <p:nvSpPr>
              <p:cNvPr id="669" name="CustomShape 55"/>
              <p:cNvSpPr/>
              <p:nvPr/>
            </p:nvSpPr>
            <p:spPr>
              <a:xfrm>
                <a:off x="7731720" y="3168000"/>
                <a:ext cx="482040" cy="482040"/>
              </a:xfrm>
              <a:prstGeom prst="ellipse">
                <a:avLst/>
              </a:prstGeom>
              <a:noFill/>
              <a:ln w="9360">
                <a:solidFill>
                  <a:srgbClr val="004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70" name="Graphic 99" descr=""/>
              <p:cNvPicPr/>
              <p:nvPr/>
            </p:nvPicPr>
            <p:blipFill>
              <a:blip r:embed="rId3"/>
              <a:stretch/>
            </p:blipFill>
            <p:spPr>
              <a:xfrm>
                <a:off x="7819920" y="3255840"/>
                <a:ext cx="306000" cy="3060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71" name="Group 56"/>
            <p:cNvGrpSpPr/>
            <p:nvPr/>
          </p:nvGrpSpPr>
          <p:grpSpPr>
            <a:xfrm>
              <a:off x="7731720" y="4176360"/>
              <a:ext cx="482040" cy="482040"/>
              <a:chOff x="7731720" y="4176360"/>
              <a:chExt cx="482040" cy="482040"/>
            </a:xfrm>
          </p:grpSpPr>
          <p:sp>
            <p:nvSpPr>
              <p:cNvPr id="672" name="CustomShape 57"/>
              <p:cNvSpPr/>
              <p:nvPr/>
            </p:nvSpPr>
            <p:spPr>
              <a:xfrm>
                <a:off x="7731720" y="4176360"/>
                <a:ext cx="482040" cy="482040"/>
              </a:xfrm>
              <a:prstGeom prst="ellipse">
                <a:avLst/>
              </a:prstGeom>
              <a:solidFill>
                <a:srgbClr val="ff9300"/>
              </a:solidFill>
              <a:ln w="936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73" name="Graphic 100" descr=""/>
              <p:cNvPicPr/>
              <p:nvPr/>
            </p:nvPicPr>
            <p:blipFill>
              <a:blip r:embed="rId4"/>
              <a:stretch/>
            </p:blipFill>
            <p:spPr>
              <a:xfrm>
                <a:off x="7833240" y="4277880"/>
                <a:ext cx="278640" cy="27864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675" name="Group 2"/>
          <p:cNvGrpSpPr/>
          <p:nvPr/>
        </p:nvGrpSpPr>
        <p:grpSpPr>
          <a:xfrm>
            <a:off x="1012320" y="1956600"/>
            <a:ext cx="10091880" cy="4320360"/>
            <a:chOff x="1012320" y="1956600"/>
            <a:chExt cx="10091880" cy="4320360"/>
          </a:xfrm>
        </p:grpSpPr>
        <p:sp>
          <p:nvSpPr>
            <p:cNvPr id="676" name="Line 3"/>
            <p:cNvSpPr/>
            <p:nvPr/>
          </p:nvSpPr>
          <p:spPr>
            <a:xfrm flipH="1" flipV="1">
              <a:off x="5598000" y="1974960"/>
              <a:ext cx="1080" cy="148716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7" name="Line 4"/>
            <p:cNvSpPr/>
            <p:nvPr/>
          </p:nvSpPr>
          <p:spPr>
            <a:xfrm flipH="1" flipV="1">
              <a:off x="9102240" y="1974960"/>
              <a:ext cx="1080" cy="148716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8" name="Line 5"/>
            <p:cNvSpPr/>
            <p:nvPr/>
          </p:nvSpPr>
          <p:spPr>
            <a:xfrm flipV="1">
              <a:off x="3854880" y="4491360"/>
              <a:ext cx="720" cy="142812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9" name="Line 6"/>
            <p:cNvSpPr/>
            <p:nvPr/>
          </p:nvSpPr>
          <p:spPr>
            <a:xfrm flipV="1">
              <a:off x="7354080" y="4491360"/>
              <a:ext cx="4680" cy="142812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Line 7"/>
            <p:cNvSpPr/>
            <p:nvPr/>
          </p:nvSpPr>
          <p:spPr>
            <a:xfrm>
              <a:off x="1012320" y="3947400"/>
              <a:ext cx="9684000" cy="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  <a:headEnd len="lg" type="oval" w="lg"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CustomShape 8"/>
            <p:cNvSpPr/>
            <p:nvPr/>
          </p:nvSpPr>
          <p:spPr>
            <a:xfrm>
              <a:off x="1560240" y="3403440"/>
              <a:ext cx="1086840" cy="1086840"/>
            </a:xfrm>
            <a:prstGeom prst="ellipse">
              <a:avLst/>
            </a:prstGeom>
            <a:solidFill>
              <a:srgbClr val="00b0f0"/>
            </a:solidFill>
            <a:ln w="93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CustomShape 9"/>
            <p:cNvSpPr/>
            <p:nvPr/>
          </p:nvSpPr>
          <p:spPr>
            <a:xfrm>
              <a:off x="3311640" y="3403440"/>
              <a:ext cx="1086840" cy="1086840"/>
            </a:xfrm>
            <a:prstGeom prst="ellipse">
              <a:avLst/>
            </a:prstGeom>
            <a:solidFill>
              <a:srgbClr val="004b67"/>
            </a:solidFill>
            <a:ln w="93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CustomShape 10"/>
            <p:cNvSpPr/>
            <p:nvPr/>
          </p:nvSpPr>
          <p:spPr>
            <a:xfrm>
              <a:off x="5063400" y="3403440"/>
              <a:ext cx="1086840" cy="1086840"/>
            </a:xfrm>
            <a:prstGeom prst="ellipse">
              <a:avLst/>
            </a:prstGeom>
            <a:solidFill>
              <a:srgbClr val="92d050"/>
            </a:solidFill>
            <a:ln w="93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6815160" y="3403440"/>
              <a:ext cx="1086840" cy="1086840"/>
            </a:xfrm>
            <a:prstGeom prst="ellipse">
              <a:avLst/>
            </a:prstGeom>
            <a:solidFill>
              <a:srgbClr val="ff9300"/>
            </a:solidFill>
            <a:ln w="93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CustomShape 12"/>
            <p:cNvSpPr/>
            <p:nvPr/>
          </p:nvSpPr>
          <p:spPr>
            <a:xfrm>
              <a:off x="8566560" y="3403440"/>
              <a:ext cx="1086840" cy="1086840"/>
            </a:xfrm>
            <a:prstGeom prst="ellipse">
              <a:avLst/>
            </a:prstGeom>
            <a:solidFill>
              <a:srgbClr val="00bdd6"/>
            </a:solidFill>
            <a:ln w="936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Line 13"/>
            <p:cNvSpPr/>
            <p:nvPr/>
          </p:nvSpPr>
          <p:spPr>
            <a:xfrm flipH="1" flipV="1">
              <a:off x="2103120" y="1974960"/>
              <a:ext cx="720" cy="1428120"/>
            </a:xfrm>
            <a:prstGeom prst="line">
              <a:avLst/>
            </a:prstGeom>
            <a:ln w="126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7" name="CustomShape 14"/>
            <p:cNvSpPr/>
            <p:nvPr/>
          </p:nvSpPr>
          <p:spPr>
            <a:xfrm>
              <a:off x="2190600" y="1956600"/>
              <a:ext cx="1914480" cy="100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At vero eos et accusamus </a:t>
              </a:r>
              <a:br/>
              <a:r>
                <a:rPr b="0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et iusto odio dignissimos ducimus qui blanditiis praesentium voluptatum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685480" y="1956600"/>
              <a:ext cx="1914480" cy="100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At vero eos et accusamus </a:t>
              </a:r>
              <a:br/>
              <a:r>
                <a:rPr b="0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et iusto odio dignissimos ducimus qui blanditiis praesentium voluptatum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89" name="CustomShape 16"/>
            <p:cNvSpPr/>
            <p:nvPr/>
          </p:nvSpPr>
          <p:spPr>
            <a:xfrm>
              <a:off x="9189720" y="1956600"/>
              <a:ext cx="1914480" cy="100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At vero eos et accusamus </a:t>
              </a:r>
              <a:br/>
              <a:r>
                <a:rPr b="0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et iusto odio dignissimos ducimus qui blanditiis praesentium voluptatum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0" name="CustomShape 17"/>
            <p:cNvSpPr/>
            <p:nvPr/>
          </p:nvSpPr>
          <p:spPr>
            <a:xfrm>
              <a:off x="3951360" y="5272920"/>
              <a:ext cx="1914480" cy="100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At vero eos et accusamus </a:t>
              </a:r>
              <a:br/>
              <a:r>
                <a:rPr b="0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et iusto odio dignissimos ducimus qui blanditiis praesentium voluptatum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1" name="CustomShape 18"/>
            <p:cNvSpPr/>
            <p:nvPr/>
          </p:nvSpPr>
          <p:spPr>
            <a:xfrm>
              <a:off x="7450200" y="5272920"/>
              <a:ext cx="1914480" cy="100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At vero eos et accusamus </a:t>
              </a:r>
              <a:br/>
              <a:r>
                <a:rPr b="0" lang="en-GB" sz="12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et iusto odio dignissimos ducimus qui blanditiis praesentium voluptatum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2" name="CustomShape 19"/>
            <p:cNvSpPr/>
            <p:nvPr/>
          </p:nvSpPr>
          <p:spPr>
            <a:xfrm>
              <a:off x="1145520" y="4602960"/>
              <a:ext cx="1914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b0f0"/>
                  </a:solidFill>
                  <a:latin typeface="Arial"/>
                  <a:ea typeface="DejaVu Sans"/>
                </a:rPr>
                <a:t>Sed ut perspiciatis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b0f0"/>
                  </a:solidFill>
                  <a:latin typeface="Arial"/>
                  <a:ea typeface="DejaVu Sans"/>
                </a:rPr>
                <a:t>unde omnis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693" name="图片 88" descr=""/>
            <p:cNvPicPr/>
            <p:nvPr/>
          </p:nvPicPr>
          <p:blipFill>
            <a:blip r:embed="rId1"/>
            <a:stretch/>
          </p:blipFill>
          <p:spPr>
            <a:xfrm>
              <a:off x="1785960" y="3623040"/>
              <a:ext cx="633240" cy="647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4" name="CustomShape 20"/>
            <p:cNvSpPr/>
            <p:nvPr/>
          </p:nvSpPr>
          <p:spPr>
            <a:xfrm>
              <a:off x="2909520" y="2973960"/>
              <a:ext cx="1914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4b67"/>
                  </a:solidFill>
                  <a:latin typeface="Arial"/>
                  <a:ea typeface="DejaVu Sans"/>
                </a:rPr>
                <a:t>Sed ut perspiciatis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4b67"/>
                  </a:solidFill>
                  <a:latin typeface="Arial"/>
                  <a:ea typeface="DejaVu Sans"/>
                </a:rPr>
                <a:t> </a:t>
              </a:r>
              <a:r>
                <a:rPr b="1" lang="en-GB" sz="1200" spc="-1" strike="noStrike">
                  <a:solidFill>
                    <a:srgbClr val="004b67"/>
                  </a:solidFill>
                  <a:latin typeface="Arial"/>
                  <a:ea typeface="DejaVu Sans"/>
                </a:rPr>
                <a:t>unde omnis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5" name="CustomShape 21"/>
            <p:cNvSpPr/>
            <p:nvPr/>
          </p:nvSpPr>
          <p:spPr>
            <a:xfrm>
              <a:off x="4622760" y="4602960"/>
              <a:ext cx="1914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92d050"/>
                  </a:solidFill>
                  <a:latin typeface="Arial"/>
                  <a:ea typeface="DejaVu Sans"/>
                </a:rPr>
                <a:t>Sed ut perspiciatis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92d050"/>
                  </a:solidFill>
                  <a:latin typeface="Arial"/>
                  <a:ea typeface="DejaVu Sans"/>
                </a:rPr>
                <a:t>unde omnis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6" name="CustomShape 22"/>
            <p:cNvSpPr/>
            <p:nvPr/>
          </p:nvSpPr>
          <p:spPr>
            <a:xfrm>
              <a:off x="8181000" y="4602960"/>
              <a:ext cx="1914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bdd6"/>
                  </a:solidFill>
                  <a:latin typeface="Arial"/>
                  <a:ea typeface="DejaVu Sans"/>
                </a:rPr>
                <a:t>Sed ut perspiciatis 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00bdd6"/>
                  </a:solidFill>
                  <a:latin typeface="Arial"/>
                  <a:ea typeface="DejaVu Sans"/>
                </a:rPr>
                <a:t>unde omnis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7" name="CustomShape 23"/>
            <p:cNvSpPr/>
            <p:nvPr/>
          </p:nvSpPr>
          <p:spPr>
            <a:xfrm>
              <a:off x="6386760" y="2973960"/>
              <a:ext cx="1914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ff9300"/>
                  </a:solidFill>
                  <a:latin typeface="Arial"/>
                  <a:ea typeface="DejaVu Sans"/>
                </a:rPr>
                <a:t>Sed ut perspiciatis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200" spc="-1" strike="noStrike">
                  <a:solidFill>
                    <a:srgbClr val="ff9300"/>
                  </a:solidFill>
                  <a:latin typeface="Arial"/>
                  <a:ea typeface="DejaVu Sans"/>
                </a:rPr>
                <a:t> </a:t>
              </a:r>
              <a:r>
                <a:rPr b="1" lang="en-GB" sz="1200" spc="-1" strike="noStrike">
                  <a:solidFill>
                    <a:srgbClr val="ff9300"/>
                  </a:solidFill>
                  <a:latin typeface="Arial"/>
                  <a:ea typeface="DejaVu Sans"/>
                </a:rPr>
                <a:t>unde omnis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698" name="图片 93" descr=""/>
            <p:cNvPicPr/>
            <p:nvPr/>
          </p:nvPicPr>
          <p:blipFill>
            <a:blip r:embed="rId2"/>
            <a:stretch/>
          </p:blipFill>
          <p:spPr>
            <a:xfrm>
              <a:off x="5274000" y="3596040"/>
              <a:ext cx="665280" cy="692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9" name="图片 94" descr=""/>
            <p:cNvPicPr/>
            <p:nvPr/>
          </p:nvPicPr>
          <p:blipFill>
            <a:blip r:embed="rId3"/>
            <a:stretch/>
          </p:blipFill>
          <p:spPr>
            <a:xfrm>
              <a:off x="7014240" y="3591720"/>
              <a:ext cx="677880" cy="69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0" name="图片 95" descr=""/>
            <p:cNvPicPr/>
            <p:nvPr/>
          </p:nvPicPr>
          <p:blipFill>
            <a:blip r:embed="rId4"/>
            <a:stretch/>
          </p:blipFill>
          <p:spPr>
            <a:xfrm>
              <a:off x="8762760" y="3587400"/>
              <a:ext cx="677880" cy="70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1" name="图片 96" descr=""/>
            <p:cNvPicPr/>
            <p:nvPr/>
          </p:nvPicPr>
          <p:blipFill>
            <a:blip r:embed="rId5"/>
            <a:stretch/>
          </p:blipFill>
          <p:spPr>
            <a:xfrm>
              <a:off x="3508560" y="3598200"/>
              <a:ext cx="684000" cy="6966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333720" y="1334520"/>
            <a:ext cx="11508480" cy="4905360"/>
          </a:xfrm>
          <a:prstGeom prst="rect">
            <a:avLst/>
          </a:prstGeom>
          <a:solidFill>
            <a:schemeClr val="bg1">
              <a:lumMod val="95000"/>
            </a:schemeClr>
          </a:solidFill>
          <a:ln w="1584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"/>
          <p:cNvSpPr/>
          <p:nvPr/>
        </p:nvSpPr>
        <p:spPr>
          <a:xfrm>
            <a:off x="1018800" y="1525680"/>
            <a:ext cx="2616120" cy="23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Microsoft YaHei"/>
              </a:rPr>
              <a:t>ppt cover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Main title text font -Arial Bold</a:t>
            </a:r>
            <a:endParaRPr b="0" lang="en-US" sz="13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Main title text size </a:t>
            </a:r>
            <a:r>
              <a:rPr b="0" lang="en-US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-60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Subtitle text font </a:t>
            </a:r>
            <a:r>
              <a:rPr b="0" lang="en-US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3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Subtitle text size </a:t>
            </a:r>
            <a:r>
              <a:rPr b="0" lang="en-US" sz="1300" spc="-1" strike="noStrike">
                <a:solidFill>
                  <a:srgbClr val="595959"/>
                </a:solidFill>
                <a:latin typeface="Arial"/>
                <a:ea typeface="Microsoft YaHei"/>
              </a:rPr>
              <a:t>-17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Microsoft YaHe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4" name="CustomShape 3"/>
          <p:cNvSpPr/>
          <p:nvPr/>
        </p:nvSpPr>
        <p:spPr>
          <a:xfrm>
            <a:off x="3390120" y="1525680"/>
            <a:ext cx="2616120" cy="23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1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595959"/>
                </a:solidFill>
                <a:latin typeface="Arial"/>
                <a:ea typeface="Microsoft YaHei"/>
              </a:rPr>
              <a:t>ppt catalogue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Main title text font -Arial Bold</a:t>
            </a: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Main 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Subtitle text font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Subtitle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-20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Microsoft YaHe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CustomShape 4"/>
          <p:cNvSpPr/>
          <p:nvPr/>
        </p:nvSpPr>
        <p:spPr>
          <a:xfrm>
            <a:off x="5867280" y="1515240"/>
            <a:ext cx="2966760" cy="354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3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Microsoft YaHei"/>
              </a:rPr>
              <a:t>ppt Inner page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First level title text font -Arial Regular</a:t>
            </a: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First level title text size -36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Secondary 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Secondary 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-20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Three level 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Three level title text size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Microsoft YaHei"/>
              </a:rPr>
              <a:t>-16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Microsoft YaHe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6" name="CustomShape 5"/>
          <p:cNvSpPr/>
          <p:nvPr/>
        </p:nvSpPr>
        <p:spPr>
          <a:xfrm>
            <a:off x="8748720" y="1515240"/>
            <a:ext cx="2966760" cy="57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Microsoft YaHei"/>
              </a:rPr>
              <a:t>ppt back cover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First level title text font -Arial Bold</a:t>
            </a: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First level title text size -66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Secondary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Secondary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-20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Three level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Regular</a:t>
            </a: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Three level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-16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Level IV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Bold</a:t>
            </a: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Level IV title text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-14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Text font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-Arial Bold</a:t>
            </a:r>
            <a:endParaRPr b="0" lang="en-US" sz="12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59595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Text font size 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Microsoft YaHei"/>
              </a:rPr>
              <a:t>-12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Microsoft YaHe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7" name="CustomShape 6"/>
          <p:cNvSpPr/>
          <p:nvPr/>
        </p:nvSpPr>
        <p:spPr>
          <a:xfrm>
            <a:off x="816840" y="543600"/>
            <a:ext cx="1046268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004b67"/>
                </a:solidFill>
                <a:latin typeface="Arial"/>
                <a:ea typeface="Microsoft YaHei"/>
              </a:rPr>
              <a:t>Specification of text and color in ppt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08" name="CustomShape 7"/>
          <p:cNvSpPr/>
          <p:nvPr/>
        </p:nvSpPr>
        <p:spPr>
          <a:xfrm>
            <a:off x="1293480" y="3327480"/>
            <a:ext cx="1533240" cy="1527840"/>
          </a:xfrm>
          <a:prstGeom prst="ellipse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8"/>
          <p:cNvSpPr/>
          <p:nvPr/>
        </p:nvSpPr>
        <p:spPr>
          <a:xfrm>
            <a:off x="3665880" y="3327480"/>
            <a:ext cx="1533240" cy="1527840"/>
          </a:xfrm>
          <a:prstGeom prst="ellips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9"/>
          <p:cNvSpPr/>
          <p:nvPr/>
        </p:nvSpPr>
        <p:spPr>
          <a:xfrm>
            <a:off x="3664440" y="4619520"/>
            <a:ext cx="1533240" cy="15278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10"/>
          <p:cNvSpPr/>
          <p:nvPr/>
        </p:nvSpPr>
        <p:spPr>
          <a:xfrm>
            <a:off x="1287720" y="4619520"/>
            <a:ext cx="1533240" cy="15278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11"/>
          <p:cNvSpPr/>
          <p:nvPr/>
        </p:nvSpPr>
        <p:spPr>
          <a:xfrm>
            <a:off x="6152760" y="4619520"/>
            <a:ext cx="1533240" cy="152784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12"/>
          <p:cNvSpPr/>
          <p:nvPr/>
        </p:nvSpPr>
        <p:spPr>
          <a:xfrm>
            <a:off x="1174320" y="3928680"/>
            <a:ext cx="17600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R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0  G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75  B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103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4" name="CustomShape 13"/>
          <p:cNvSpPr/>
          <p:nvPr/>
        </p:nvSpPr>
        <p:spPr>
          <a:xfrm>
            <a:off x="3555000" y="3928680"/>
            <a:ext cx="17600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R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0  G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177  B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240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5" name="CustomShape 14"/>
          <p:cNvSpPr/>
          <p:nvPr/>
        </p:nvSpPr>
        <p:spPr>
          <a:xfrm>
            <a:off x="1174320" y="5229360"/>
            <a:ext cx="17600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4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R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146  G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208  B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80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6" name="CustomShape 15"/>
          <p:cNvSpPr/>
          <p:nvPr/>
        </p:nvSpPr>
        <p:spPr>
          <a:xfrm>
            <a:off x="3555000" y="5229360"/>
            <a:ext cx="17600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R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0  G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201  B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210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7" name="CustomShape 16"/>
          <p:cNvSpPr/>
          <p:nvPr/>
        </p:nvSpPr>
        <p:spPr>
          <a:xfrm>
            <a:off x="6038280" y="5229360"/>
            <a:ext cx="17600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R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255  G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147  B</a:t>
            </a:r>
            <a:r>
              <a:rPr b="0" lang="zh-CN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0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85;p15_1" descr=""/>
          <p:cNvPicPr/>
          <p:nvPr/>
        </p:nvPicPr>
        <p:blipFill>
          <a:blip r:embed="rId1"/>
          <a:stretch/>
        </p:blipFill>
        <p:spPr>
          <a:xfrm>
            <a:off x="4840560" y="2137680"/>
            <a:ext cx="7313760" cy="371340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Non-sreaming Models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783000" y="1767960"/>
            <a:ext cx="3970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90000"/>
              </a:lnSpc>
              <a:spcBef>
                <a:spcPts val="4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Non-streaming models</a:t>
            </a:r>
            <a:endParaRPr b="0" lang="en-US" sz="20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DNN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CNN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Attention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WaveNet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Pros:</a:t>
            </a:r>
            <a:endParaRPr b="0" lang="en-US" sz="20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Easy to Train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Good performance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Cons:</a:t>
            </a:r>
            <a:endParaRPr b="0" lang="en-US" sz="20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Need to buffer input data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Large latency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93;p16" descr=""/>
          <p:cNvPicPr/>
          <p:nvPr/>
        </p:nvPicPr>
        <p:blipFill>
          <a:blip r:embed="rId1"/>
          <a:stretch/>
        </p:blipFill>
        <p:spPr>
          <a:xfrm>
            <a:off x="4311360" y="1645920"/>
            <a:ext cx="7828200" cy="4320360"/>
          </a:xfrm>
          <a:prstGeom prst="rect">
            <a:avLst/>
          </a:prstGeom>
          <a:ln>
            <a:noFill/>
          </a:ln>
        </p:spPr>
      </p:pic>
      <p:sp>
        <p:nvSpPr>
          <p:cNvPr id="496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Streaming Models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83000" y="1839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Streaming models: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RNN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LSTM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GRU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SnipsNet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SNN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Pros: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Buffer much less data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Cons: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Harder to train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Internal state needed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Models can be converted </a:t>
            </a:r>
            <a:br/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to be streaming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67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100;p17" descr=""/>
          <p:cNvPicPr/>
          <p:nvPr/>
        </p:nvPicPr>
        <p:blipFill>
          <a:blip r:embed="rId1"/>
          <a:stretch/>
        </p:blipFill>
        <p:spPr>
          <a:xfrm>
            <a:off x="5372280" y="2560320"/>
            <a:ext cx="6422400" cy="295128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WaveNet (Deepmind)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283"/>
              </a:spcBef>
              <a:spcAft>
                <a:spcPts val="283"/>
              </a:spcAft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Causal and dilated CNN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Causal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Only connections to the past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283"/>
              </a:spcBef>
              <a:spcAft>
                <a:spcPts val="283"/>
              </a:spcAft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Dilated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Sparse kernel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850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Easy to transform to streaming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5541840" y="5943600"/>
            <a:ext cx="579564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Source: </a:t>
            </a:r>
            <a:br/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https://deepmind.com/blog/article/wavenet-generative-model-raw-audio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SnipsNet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434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283"/>
              </a:spcBef>
              <a:spcAft>
                <a:spcPts val="283"/>
              </a:spcAft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Each layer doubles the memory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283"/>
              </a:spcBef>
              <a:spcAft>
                <a:spcPts val="283"/>
              </a:spcAft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Computationally efficient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Only compute green nodes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850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Memory efficient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Buffer orange nodes</a:t>
            </a:r>
            <a:endParaRPr b="0" lang="en-US" sz="16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1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Can we translate this model to SNN?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4" name="Google Shape;108;p18" descr=""/>
          <p:cNvPicPr/>
          <p:nvPr/>
        </p:nvPicPr>
        <p:blipFill>
          <a:blip r:embed="rId1"/>
          <a:stretch/>
        </p:blipFill>
        <p:spPr>
          <a:xfrm>
            <a:off x="5840280" y="1828800"/>
            <a:ext cx="6045840" cy="4003920"/>
          </a:xfrm>
          <a:prstGeom prst="rect">
            <a:avLst/>
          </a:prstGeom>
          <a:ln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8769600" y="6126480"/>
            <a:ext cx="20192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Source: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Roboto"/>
                <a:ea typeface="Roboto"/>
              </a:rPr>
              <a:t>Coucke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Focus on the computational units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Delayed connection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Buffer activations for d timesteps</a:t>
            </a:r>
            <a:endParaRPr b="0" lang="en-US" sz="16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Can we get rid of the buffers / delays</a:t>
            </a: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08" name="Formula 3"/>
              <p:cNvSpPr txBox="1"/>
              <p:nvPr/>
            </p:nvSpPr>
            <p:spPr>
              <a:xfrm>
                <a:off x="1697760" y="2651760"/>
                <a:ext cx="2690280" cy="267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Y</m:t>
                        </m:r>
                      </m:e>
                      <m:sup>
                        <m:r>
                          <m:t xml:space="preserve">L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</m:e>
                    </m:d>
                    <m:r>
                      <m:t xml:space="preserve">=</m:t>
                    </m:r>
                    <m:r>
                      <m:t xml:space="preserve">Θ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Y</m:t>
                            </m:r>
                          </m:e>
                          <m:sup>
                            <m:r>
                              <m:t xml:space="preserve">L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−</m:t>
                            </m:r>
                            <m:r>
                              <m:t xml:space="preserve">d</m:t>
                            </m:r>
                          </m:e>
                        </m:d>
                        <m:r>
                          <m:t xml:space="preserve">+</m:t>
                        </m:r>
                        <m:sSup>
                          <m:e>
                            <m:r>
                              <m:t xml:space="preserve">Y</m:t>
                            </m:r>
                          </m:e>
                          <m:sup>
                            <m:r>
                              <m:t xml:space="preserve">L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2137680" y="3600720"/>
            <a:ext cx="3714120" cy="2342520"/>
          </a:xfrm>
          <a:prstGeom prst="rect">
            <a:avLst/>
          </a:prstGeom>
          <a:ln>
            <a:noFill/>
          </a:ln>
        </p:spPr>
      </p:pic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6583680" y="2442600"/>
            <a:ext cx="435204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Internal states as temporal memory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83000" y="1767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SNNs: Input spikes evoke deflection of membrane potential over a duration of time (EPSP)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Depends on membrane and synaptic time-constants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7443360" y="2716920"/>
            <a:ext cx="435204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783000" y="824760"/>
            <a:ext cx="103975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SnipsNet and WaveSense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2651760" y="165996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SnipsNet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6" name="Google Shape;243;p24" descr=""/>
          <p:cNvPicPr/>
          <p:nvPr/>
        </p:nvPicPr>
        <p:blipFill>
          <a:blip r:embed="rId1"/>
          <a:stretch/>
        </p:blipFill>
        <p:spPr>
          <a:xfrm>
            <a:off x="731520" y="2170440"/>
            <a:ext cx="5384160" cy="3565800"/>
          </a:xfrm>
          <a:prstGeom prst="rect">
            <a:avLst/>
          </a:prstGeom>
          <a:ln>
            <a:noFill/>
          </a:ln>
        </p:spPr>
      </p:pic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8700120" y="2377440"/>
            <a:ext cx="443880" cy="3017520"/>
          </a:xfrm>
          <a:prstGeom prst="rect">
            <a:avLst/>
          </a:prstGeom>
          <a:ln>
            <a:noFill/>
          </a:ln>
        </p:spPr>
      </p:pic>
      <p:sp>
        <p:nvSpPr>
          <p:cNvPr id="518" name="CustomShape 3"/>
          <p:cNvSpPr/>
          <p:nvPr/>
        </p:nvSpPr>
        <p:spPr>
          <a:xfrm>
            <a:off x="7863840" y="1672920"/>
            <a:ext cx="103917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WaveSense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Application>LibreOffice/6.4.7.2$Linux_X86_64 LibreOffice_project/40$Build-2</Application>
  <Words>4343</Words>
  <Paragraphs>255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2022-03-03T08:04:20Z</dcterms:created>
  <dc:creator>Microsoft Office 用户</dc:creator>
  <dc:description/>
  <dc:language>en-US</dc:language>
  <cp:lastModifiedBy/>
  <dcterms:modified xsi:type="dcterms:W3CDTF">2022-03-15T11:34:03Z</dcterms:modified>
  <cp:revision>65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2052-4.0.0.6524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